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4"/>
  </p:sldMasterIdLst>
  <p:sldIdLst>
    <p:sldId id="260" r:id="rId5"/>
    <p:sldId id="256" r:id="rId6"/>
    <p:sldId id="257" r:id="rId7"/>
    <p:sldId id="258" r:id="rId8"/>
    <p:sldId id="259"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25" autoAdjust="0"/>
    <p:restoredTop sz="94660"/>
  </p:normalViewPr>
  <p:slideViewPr>
    <p:cSldViewPr snapToGrid="0">
      <p:cViewPr varScale="1">
        <p:scale>
          <a:sx n="113" d="100"/>
          <a:sy n="113" d="100"/>
        </p:scale>
        <p:origin x="70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t>10/21/2020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52600358"/>
      </p:ext>
    </p:extLst>
  </p:cSld>
  <p:clrMapOvr>
    <a:masterClrMapping/>
  </p:clrMapOvr>
  <p:transition spd="slow" advClick="0" advTm="15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pPr/>
              <a:t>10/21/2020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6115133"/>
      </p:ext>
    </p:extLst>
  </p:cSld>
  <p:clrMapOvr>
    <a:masterClrMapping/>
  </p:clrMapOvr>
  <p:transition spd="slow" advClick="0" advTm="15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10/21/2020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56174388"/>
      </p:ext>
    </p:extLst>
  </p:cSld>
  <p:clrMapOvr>
    <a:masterClrMapping/>
  </p:clrMapOvr>
  <p:transition spd="slow" advClick="0" advTm="15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8A87A34-81AB-432B-8DAE-1953F412C126}" type="datetimeFigureOut">
              <a:rPr lang="en-US" smtClean="0"/>
              <a:pPr/>
              <a:t>10/21/2020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05050898"/>
      </p:ext>
    </p:extLst>
  </p:cSld>
  <p:clrMapOvr>
    <a:masterClrMapping/>
  </p:clrMapOvr>
  <p:transition spd="slow" advClick="0" advTm="15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8A87A34-81AB-432B-8DAE-1953F412C126}" type="datetimeFigureOut">
              <a:rPr lang="en-US" smtClean="0"/>
              <a:pPr/>
              <a:t>10/21/2020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59774730"/>
      </p:ext>
    </p:extLst>
  </p:cSld>
  <p:clrMapOvr>
    <a:masterClrMapping/>
  </p:clrMapOvr>
  <p:transition spd="slow" advClick="0" advTm="15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8A87A34-81AB-432B-8DAE-1953F412C126}" type="datetimeFigureOut">
              <a:rPr lang="en-US" smtClean="0"/>
              <a:t>10/21/2020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56083401"/>
      </p:ext>
    </p:extLst>
  </p:cSld>
  <p:clrMapOvr>
    <a:masterClrMapping/>
  </p:clrMapOvr>
  <p:transition spd="slow" advClick="0" advTm="15000">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10/21/2020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63344715"/>
      </p:ext>
    </p:extLst>
  </p:cSld>
  <p:clrMapOvr>
    <a:masterClrMapping/>
  </p:clrMapOvr>
  <p:transition spd="slow" advClick="0" advTm="15000">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10/21/2020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13791741"/>
      </p:ext>
    </p:extLst>
  </p:cSld>
  <p:clrMapOvr>
    <a:masterClrMapping/>
  </p:clrMapOvr>
  <p:transition spd="slow" advClick="0" advTm="15000">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5302288"/>
      </p:ext>
    </p:extLst>
  </p:cSld>
  <p:clrMapOvr>
    <a:masterClrMapping/>
  </p:clrMapOvr>
  <p:transition spd="slow" advClick="0" advTm="15000">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pPr/>
              <a:t>10/21/2020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687633288"/>
      </p:ext>
    </p:extLst>
  </p:cSld>
  <p:clrMapOvr>
    <a:masterClrMapping/>
  </p:clrMapOvr>
  <p:transition spd="slow" advClick="0" advTm="15000">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pPr/>
              <a:t>10/21/2020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511004463"/>
      </p:ext>
    </p:extLst>
  </p:cSld>
  <p:clrMapOvr>
    <a:masterClrMapping/>
  </p:clrMapOvr>
  <p:transition spd="slow" advClick="0" advTm="15000">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10/21/2020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2687729"/>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transition spd="slow" advClick="0" advTm="15000">
    <p:randomBar dir="ver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3" Type="http://schemas.openxmlformats.org/officeDocument/2006/relationships/slideLayout" Target="../slideLayouts/slideLayout7.xml"/><Relationship Id="rId7" Type="http://schemas.openxmlformats.org/officeDocument/2006/relationships/image" Target="../media/image4.png"/><Relationship Id="rId12" Type="http://schemas.openxmlformats.org/officeDocument/2006/relationships/image" Target="../media/image9.jpe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5" Type="http://schemas.openxmlformats.org/officeDocument/2006/relationships/image" Target="../media/image12.pn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 Id="rId14" Type="http://schemas.openxmlformats.org/officeDocument/2006/relationships/image" Target="../media/image11.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3.png"/><Relationship Id="rId7" Type="http://schemas.openxmlformats.org/officeDocument/2006/relationships/image" Target="../media/image15.png"/><Relationship Id="rId12" Type="http://schemas.openxmlformats.org/officeDocument/2006/relationships/image" Target="../media/image17.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png"/><Relationship Id="rId11" Type="http://schemas.openxmlformats.org/officeDocument/2006/relationships/image" Target="../media/image16.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14.pn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9.jpeg"/><Relationship Id="rId7" Type="http://schemas.openxmlformats.org/officeDocument/2006/relationships/image" Target="../media/image20.jpe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2.png"/><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png"/><Relationship Id="rId7" Type="http://schemas.openxmlformats.org/officeDocument/2006/relationships/image" Target="../media/image24.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3.png"/><Relationship Id="rId11" Type="http://schemas.openxmlformats.org/officeDocument/2006/relationships/image" Target="../media/image27.png"/><Relationship Id="rId5" Type="http://schemas.openxmlformats.org/officeDocument/2006/relationships/image" Target="../media/image22.png"/><Relationship Id="rId10" Type="http://schemas.openxmlformats.org/officeDocument/2006/relationships/image" Target="../media/image26.png"/><Relationship Id="rId4" Type="http://schemas.openxmlformats.org/officeDocument/2006/relationships/image" Target="../media/image8.png"/><Relationship Id="rId9" Type="http://schemas.openxmlformats.org/officeDocument/2006/relationships/image" Target="../media/image25.png"/></Relationships>
</file>

<file path=ppt/slides/_rels/slide5.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jpeg"/><Relationship Id="rId7" Type="http://schemas.openxmlformats.org/officeDocument/2006/relationships/image" Target="../media/image6.png"/><Relationship Id="rId12" Type="http://schemas.openxmlformats.org/officeDocument/2006/relationships/image" Target="../media/image34.pn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30.jpeg"/><Relationship Id="rId11" Type="http://schemas.openxmlformats.org/officeDocument/2006/relationships/image" Target="../media/image33.png"/><Relationship Id="rId5" Type="http://schemas.openxmlformats.org/officeDocument/2006/relationships/image" Target="../media/image29.png"/><Relationship Id="rId10" Type="http://schemas.openxmlformats.org/officeDocument/2006/relationships/image" Target="../media/image11.png"/><Relationship Id="rId4" Type="http://schemas.openxmlformats.org/officeDocument/2006/relationships/image" Target="../media/image2.png"/><Relationship Id="rId9" Type="http://schemas.openxmlformats.org/officeDocument/2006/relationships/image" Target="../media/image3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969509" y="111285"/>
            <a:ext cx="11148224" cy="771869"/>
          </a:xfrm>
          <a:prstGeom prst="rect">
            <a:avLst/>
          </a:prstGeom>
        </p:spPr>
        <p:txBody>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b="1" dirty="0" smtClean="0">
                <a:solidFill>
                  <a:srgbClr val="0070C0"/>
                </a:solidFill>
                <a:latin typeface="Arial Black" panose="020B0A04020102020204" pitchFamily="34" charset="0"/>
              </a:rPr>
              <a:t>Design &amp; Technology at </a:t>
            </a:r>
            <a:r>
              <a:rPr lang="en-GB" b="1" dirty="0" err="1" smtClean="0">
                <a:solidFill>
                  <a:srgbClr val="0070C0"/>
                </a:solidFill>
                <a:latin typeface="Arial Black" panose="020B0A04020102020204" pitchFamily="34" charset="0"/>
              </a:rPr>
              <a:t>geMs</a:t>
            </a:r>
            <a:endParaRPr lang="en-GB" b="1" dirty="0">
              <a:solidFill>
                <a:srgbClr val="0070C0"/>
              </a:solidFill>
              <a:latin typeface="Arial Black" panose="020B0A04020102020204" pitchFamily="34" charset="0"/>
            </a:endParaRPr>
          </a:p>
        </p:txBody>
      </p:sp>
      <p:pic>
        <p:nvPicPr>
          <p:cNvPr id="3" name="Picture 2" descr="OIP[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13588" y="111285"/>
            <a:ext cx="625427" cy="61097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 name="Picture 3"/>
          <p:cNvPicPr>
            <a:picLocks noChangeAspect="1"/>
          </p:cNvPicPr>
          <p:nvPr/>
        </p:nvPicPr>
        <p:blipFill>
          <a:blip r:embed="rId5"/>
          <a:stretch>
            <a:fillRect/>
          </a:stretch>
        </p:blipFill>
        <p:spPr>
          <a:xfrm>
            <a:off x="188685" y="734289"/>
            <a:ext cx="1629702" cy="2173735"/>
          </a:xfrm>
          <a:prstGeom prst="rect">
            <a:avLst/>
          </a:prstGeom>
          <a:ln>
            <a:solidFill>
              <a:schemeClr val="tx1"/>
            </a:solidFill>
          </a:ln>
        </p:spPr>
      </p:pic>
      <p:sp>
        <p:nvSpPr>
          <p:cNvPr id="5" name="TextBox 4"/>
          <p:cNvSpPr txBox="1"/>
          <p:nvPr/>
        </p:nvSpPr>
        <p:spPr>
          <a:xfrm>
            <a:off x="188685" y="2908024"/>
            <a:ext cx="1629702" cy="261610"/>
          </a:xfrm>
          <a:prstGeom prst="rect">
            <a:avLst/>
          </a:prstGeom>
          <a:noFill/>
        </p:spPr>
        <p:txBody>
          <a:bodyPr wrap="square" rtlCol="0">
            <a:spAutoFit/>
          </a:bodyPr>
          <a:lstStyle/>
          <a:p>
            <a:r>
              <a:rPr lang="en-GB" sz="1100" dirty="0" smtClean="0"/>
              <a:t>Mr Yeoman D&amp;T Teacher</a:t>
            </a:r>
            <a:endParaRPr lang="en-GB" sz="1100" dirty="0"/>
          </a:p>
        </p:txBody>
      </p:sp>
      <p:pic>
        <p:nvPicPr>
          <p:cNvPr id="6" name="Picture 5"/>
          <p:cNvPicPr>
            <a:picLocks noChangeAspect="1"/>
          </p:cNvPicPr>
          <p:nvPr/>
        </p:nvPicPr>
        <p:blipFill>
          <a:blip r:embed="rId6"/>
          <a:stretch>
            <a:fillRect/>
          </a:stretch>
        </p:blipFill>
        <p:spPr>
          <a:xfrm>
            <a:off x="1913564" y="710225"/>
            <a:ext cx="1699109" cy="2438442"/>
          </a:xfrm>
          <a:prstGeom prst="rect">
            <a:avLst/>
          </a:prstGeom>
          <a:ln>
            <a:solidFill>
              <a:schemeClr val="bg1">
                <a:lumMod val="75000"/>
              </a:schemeClr>
            </a:solidFill>
          </a:ln>
        </p:spPr>
      </p:pic>
      <p:pic>
        <p:nvPicPr>
          <p:cNvPr id="7" name="Picture 6"/>
          <p:cNvPicPr>
            <a:picLocks noChangeAspect="1"/>
          </p:cNvPicPr>
          <p:nvPr/>
        </p:nvPicPr>
        <p:blipFill>
          <a:blip r:embed="rId7"/>
          <a:stretch>
            <a:fillRect/>
          </a:stretch>
        </p:blipFill>
        <p:spPr>
          <a:xfrm>
            <a:off x="3624706" y="708336"/>
            <a:ext cx="1704742" cy="2435345"/>
          </a:xfrm>
          <a:prstGeom prst="rect">
            <a:avLst/>
          </a:prstGeom>
          <a:ln>
            <a:solidFill>
              <a:schemeClr val="bg1">
                <a:lumMod val="75000"/>
              </a:schemeClr>
            </a:solidFill>
          </a:ln>
        </p:spPr>
      </p:pic>
      <p:pic>
        <p:nvPicPr>
          <p:cNvPr id="8" name="Picture 7"/>
          <p:cNvPicPr>
            <a:picLocks noChangeAspect="1"/>
          </p:cNvPicPr>
          <p:nvPr/>
        </p:nvPicPr>
        <p:blipFill>
          <a:blip r:embed="rId8"/>
          <a:stretch>
            <a:fillRect/>
          </a:stretch>
        </p:blipFill>
        <p:spPr>
          <a:xfrm>
            <a:off x="5352844" y="585319"/>
            <a:ext cx="1865281" cy="2640653"/>
          </a:xfrm>
          <a:prstGeom prst="rect">
            <a:avLst/>
          </a:prstGeom>
        </p:spPr>
      </p:pic>
      <p:pic>
        <p:nvPicPr>
          <p:cNvPr id="9" name="Picture 8"/>
          <p:cNvPicPr>
            <a:picLocks noChangeAspect="1"/>
          </p:cNvPicPr>
          <p:nvPr/>
        </p:nvPicPr>
        <p:blipFill>
          <a:blip r:embed="rId9"/>
          <a:stretch>
            <a:fillRect/>
          </a:stretch>
        </p:blipFill>
        <p:spPr>
          <a:xfrm>
            <a:off x="7228769" y="675361"/>
            <a:ext cx="1729526" cy="2468320"/>
          </a:xfrm>
          <a:prstGeom prst="rect">
            <a:avLst/>
          </a:prstGeom>
          <a:ln>
            <a:solidFill>
              <a:schemeClr val="bg1">
                <a:lumMod val="75000"/>
              </a:schemeClr>
            </a:solidFill>
          </a:ln>
        </p:spPr>
      </p:pic>
      <p:sp>
        <p:nvSpPr>
          <p:cNvPr id="10" name="TextBox 9"/>
          <p:cNvSpPr txBox="1"/>
          <p:nvPr/>
        </p:nvSpPr>
        <p:spPr>
          <a:xfrm>
            <a:off x="9107905" y="663329"/>
            <a:ext cx="2827421" cy="1815882"/>
          </a:xfrm>
          <a:prstGeom prst="rect">
            <a:avLst/>
          </a:prstGeom>
          <a:noFill/>
        </p:spPr>
        <p:txBody>
          <a:bodyPr wrap="square" rtlCol="0">
            <a:spAutoFit/>
          </a:bodyPr>
          <a:lstStyle/>
          <a:p>
            <a:r>
              <a:rPr lang="en-GB" sz="1600" dirty="0" smtClean="0"/>
              <a:t>Pupils enjoy the opportunity in D&amp;T to design and make products using </a:t>
            </a:r>
            <a:r>
              <a:rPr lang="en-GB" sz="1600" dirty="0"/>
              <a:t>h</a:t>
            </a:r>
            <a:r>
              <a:rPr lang="en-GB" sz="1600" dirty="0" smtClean="0"/>
              <a:t>igh tech and traditional methods. They have early opportunities to experience using computers in design and manufacture</a:t>
            </a:r>
            <a:endParaRPr lang="en-GB" sz="1600" dirty="0"/>
          </a:p>
        </p:txBody>
      </p:sp>
      <p:pic>
        <p:nvPicPr>
          <p:cNvPr id="11" name="Picture 10"/>
          <p:cNvPicPr>
            <a:picLocks noChangeAspect="1"/>
          </p:cNvPicPr>
          <p:nvPr/>
        </p:nvPicPr>
        <p:blipFill>
          <a:blip r:embed="rId10"/>
          <a:stretch>
            <a:fillRect/>
          </a:stretch>
        </p:blipFill>
        <p:spPr>
          <a:xfrm>
            <a:off x="8423777" y="4597388"/>
            <a:ext cx="2693401" cy="1971442"/>
          </a:xfrm>
          <a:prstGeom prst="rect">
            <a:avLst/>
          </a:prstGeom>
        </p:spPr>
      </p:pic>
      <p:pic>
        <p:nvPicPr>
          <p:cNvPr id="12" name="Picture 11"/>
          <p:cNvPicPr>
            <a:picLocks noChangeAspect="1"/>
          </p:cNvPicPr>
          <p:nvPr/>
        </p:nvPicPr>
        <p:blipFill>
          <a:blip r:embed="rId11"/>
          <a:stretch>
            <a:fillRect/>
          </a:stretch>
        </p:blipFill>
        <p:spPr>
          <a:xfrm>
            <a:off x="9541042" y="2542274"/>
            <a:ext cx="2293435" cy="1720550"/>
          </a:xfrm>
          <a:prstGeom prst="rect">
            <a:avLst/>
          </a:prstGeom>
        </p:spPr>
      </p:pic>
      <p:pic>
        <p:nvPicPr>
          <p:cNvPr id="5122" name="Picture 2" descr="https://lh3.googleusercontent.com/Hsxn1iphO_9Bh9hIAdvTCO0dWQzACzbOzj8sk_jyWX09vOxu544yh3MrwxcOsnV9Q3JlfvIzeghBYNtFJc9eZEV2P-83FOubXqcOO39MjYDI0fILj3O0bppAmIVL5TcDUK_sfwr67MhBKYtoRVsvVQoThWX7UhSfFtnPluT9By6eKAmJC2UNdYGhnmBNqTNkjZRfTLaePdtrjoH6XREIc6cuFpK2kdtLQB88Qv6bhHvRl0SwKNgVudrGwjBigqWj6cW5ey0WLY6bB09XsrZm3dDaWAJtYYv__FHwyAd_4PpwSAKPAAXMG1-H8Qy6QYJoyexhX0h6Ii2f13Z5D7TROl14G4IaZeWZWSAypaBe3Dsh0fLhVDURnztO7lCe3DjLgv6vV1IWazFbfHaZxYz0TniZGz6TXdv0HQakUmWw-8iZaJ7dSnMkA0pODMAxEEDZ3IblW7pVdQlduZ0ITusbVPhS2CPUxMbJF0iDu8Mt6J-diuiA8AaYAPS5WQidERClXACuQrLa0d_ESTSH9pxbSqP1vPkkO8wwpk0yJwjtvmF0KyK69ypx4jWDrcBfVZ7N0euPpSOVZ85aM7k779KNVNne6Cd5pVX6RWHLDPticNED3N_-csg8psr1g1f5dPdvqdf0BnV3wDfpGfLPMvdH70iCnECvrU4eOHQG__v168cLac_AI8JUpWTJiF_7wF4=w456-h342-no?authuser=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661168" y="4597388"/>
            <a:ext cx="2628589" cy="197144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13"/>
          <a:stretch>
            <a:fillRect/>
          </a:stretch>
        </p:blipFill>
        <p:spPr>
          <a:xfrm>
            <a:off x="2898559" y="4597388"/>
            <a:ext cx="2628589" cy="1971442"/>
          </a:xfrm>
          <a:prstGeom prst="rect">
            <a:avLst/>
          </a:prstGeom>
        </p:spPr>
      </p:pic>
      <p:pic>
        <p:nvPicPr>
          <p:cNvPr id="15" name="Picture 14"/>
          <p:cNvPicPr>
            <a:picLocks noChangeAspect="1"/>
          </p:cNvPicPr>
          <p:nvPr/>
        </p:nvPicPr>
        <p:blipFill rotWithShape="1">
          <a:blip r:embed="rId14"/>
          <a:srcRect l="36669"/>
          <a:stretch/>
        </p:blipFill>
        <p:spPr>
          <a:xfrm>
            <a:off x="979394" y="4597388"/>
            <a:ext cx="1664254" cy="1971442"/>
          </a:xfrm>
          <a:prstGeom prst="rect">
            <a:avLst/>
          </a:prstGeom>
        </p:spPr>
      </p:pic>
      <p:sp>
        <p:nvSpPr>
          <p:cNvPr id="13" name="TextBox 12"/>
          <p:cNvSpPr txBox="1"/>
          <p:nvPr/>
        </p:nvSpPr>
        <p:spPr>
          <a:xfrm>
            <a:off x="84221" y="3213940"/>
            <a:ext cx="9348537" cy="1323439"/>
          </a:xfrm>
          <a:prstGeom prst="rect">
            <a:avLst/>
          </a:prstGeom>
          <a:noFill/>
        </p:spPr>
        <p:txBody>
          <a:bodyPr wrap="square" rtlCol="0">
            <a:spAutoFit/>
          </a:bodyPr>
          <a:lstStyle/>
          <a:p>
            <a:r>
              <a:rPr lang="en-GB" sz="1600" dirty="0" smtClean="0"/>
              <a:t>Pupils have access to a well equipped workshop where they can use traditional hand tools alongside Laser cutting and 3D printing. All projects through KS2 and KS3 are designed to give pupils the best preparation for High School. The work allows for a natural progression whilst giving pupils the opportunity to be creative in creating individual designs and products. Students enjoy their time in D&amp;T lessons taking pride in the work they produce.</a:t>
            </a:r>
            <a:endParaRPr lang="en-GB" sz="1600" dirty="0"/>
          </a:p>
        </p:txBody>
      </p:sp>
      <p:pic>
        <p:nvPicPr>
          <p:cNvPr id="16" name="ambient music full">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800520" y="1932674"/>
            <a:ext cx="609600" cy="609600"/>
          </a:xfrm>
          <a:prstGeom prst="rect">
            <a:avLst/>
          </a:prstGeom>
        </p:spPr>
      </p:pic>
    </p:spTree>
    <p:extLst>
      <p:ext uri="{BB962C8B-B14F-4D97-AF65-F5344CB8AC3E}">
        <p14:creationId xmlns:p14="http://schemas.microsoft.com/office/powerpoint/2010/main" val="987497867"/>
      </p:ext>
    </p:extLst>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0">
                  <p:stCondLst>
                    <p:cond delay="indefinite"/>
                  </p:stCondLst>
                  <p:endCondLst>
                    <p:cond evt="onStopAudio" delay="0">
                      <p:tgtEl>
                        <p:sldTgt/>
                      </p:tgtEl>
                    </p:cond>
                  </p:endCondLst>
                </p:cTn>
                <p:tgtEl>
                  <p:spTgt spid="1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77" y="160092"/>
            <a:ext cx="11148224" cy="771869"/>
          </a:xfrm>
          <a:prstGeom prst="rect">
            <a:avLst/>
          </a:prstGeom>
        </p:spPr>
        <p:txBody>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b="1" dirty="0" smtClean="0">
                <a:solidFill>
                  <a:srgbClr val="0070C0"/>
                </a:solidFill>
                <a:latin typeface="Arial Black" panose="020B0A04020102020204" pitchFamily="34" charset="0"/>
              </a:rPr>
              <a:t>Design &amp; Technology at gems year 5</a:t>
            </a:r>
            <a:endParaRPr lang="en-GB" b="1" dirty="0">
              <a:solidFill>
                <a:srgbClr val="0070C0"/>
              </a:solidFill>
              <a:latin typeface="Arial Black" panose="020B0A04020102020204" pitchFamily="34" charset="0"/>
            </a:endParaRPr>
          </a:p>
        </p:txBody>
      </p:sp>
      <p:pic>
        <p:nvPicPr>
          <p:cNvPr id="1026" name="Picture 2" descr="OIP[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13588" y="111285"/>
            <a:ext cx="625427" cy="61097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9" name="Picture 8"/>
          <p:cNvPicPr>
            <a:picLocks noChangeAspect="1"/>
          </p:cNvPicPr>
          <p:nvPr/>
        </p:nvPicPr>
        <p:blipFill rotWithShape="1">
          <a:blip r:embed="rId3"/>
          <a:srcRect l="18147"/>
          <a:stretch/>
        </p:blipFill>
        <p:spPr>
          <a:xfrm>
            <a:off x="9141076" y="3033298"/>
            <a:ext cx="1329209" cy="1218252"/>
          </a:xfrm>
          <a:prstGeom prst="rect">
            <a:avLst/>
          </a:prstGeom>
        </p:spPr>
      </p:pic>
      <p:sp>
        <p:nvSpPr>
          <p:cNvPr id="14" name="TextBox 13"/>
          <p:cNvSpPr txBox="1"/>
          <p:nvPr/>
        </p:nvSpPr>
        <p:spPr>
          <a:xfrm>
            <a:off x="3603366" y="746608"/>
            <a:ext cx="5239512" cy="1815882"/>
          </a:xfrm>
          <a:prstGeom prst="rect">
            <a:avLst/>
          </a:prstGeom>
          <a:noFill/>
        </p:spPr>
        <p:txBody>
          <a:bodyPr wrap="square" rtlCol="0">
            <a:spAutoFit/>
          </a:bodyPr>
          <a:lstStyle/>
          <a:p>
            <a:r>
              <a:rPr lang="en-GB" sz="1400" dirty="0" smtClean="0"/>
              <a:t>In Year 5 pupils will explore different materials in D&amp;T while designing and making a range of products using Computer Aided Design and Manufacture.</a:t>
            </a:r>
          </a:p>
          <a:p>
            <a:r>
              <a:rPr lang="en-GB" sz="1400" dirty="0" smtClean="0"/>
              <a:t>They will make key rings , a coaster and a ruler. This will give them a sound base, being able to produce CAD design work for Years 6, 7 &amp; 8</a:t>
            </a:r>
          </a:p>
          <a:p>
            <a:r>
              <a:rPr lang="en-GB" sz="1400" dirty="0" smtClean="0"/>
              <a:t>They will work from a booklet (seen left) Work is assessed through the work completed in both practical sessions and the written booklet</a:t>
            </a:r>
            <a:endParaRPr lang="en-GB" sz="1400" dirty="0"/>
          </a:p>
        </p:txBody>
      </p:sp>
      <p:pic>
        <p:nvPicPr>
          <p:cNvPr id="15" name="Picture 14"/>
          <p:cNvPicPr>
            <a:picLocks noChangeAspect="1"/>
          </p:cNvPicPr>
          <p:nvPr/>
        </p:nvPicPr>
        <p:blipFill>
          <a:blip r:embed="rId4"/>
          <a:stretch>
            <a:fillRect/>
          </a:stretch>
        </p:blipFill>
        <p:spPr>
          <a:xfrm>
            <a:off x="64778" y="3199834"/>
            <a:ext cx="3570630" cy="2508902"/>
          </a:xfrm>
          <a:prstGeom prst="rect">
            <a:avLst/>
          </a:prstGeom>
        </p:spPr>
      </p:pic>
      <p:pic>
        <p:nvPicPr>
          <p:cNvPr id="16" name="Picture 15"/>
          <p:cNvPicPr>
            <a:picLocks noChangeAspect="1"/>
          </p:cNvPicPr>
          <p:nvPr/>
        </p:nvPicPr>
        <p:blipFill>
          <a:blip r:embed="rId5"/>
          <a:stretch>
            <a:fillRect/>
          </a:stretch>
        </p:blipFill>
        <p:spPr>
          <a:xfrm>
            <a:off x="1872504" y="663329"/>
            <a:ext cx="1740170" cy="2497370"/>
          </a:xfrm>
          <a:prstGeom prst="rect">
            <a:avLst/>
          </a:prstGeom>
        </p:spPr>
      </p:pic>
      <p:pic>
        <p:nvPicPr>
          <p:cNvPr id="17" name="Picture 16"/>
          <p:cNvPicPr>
            <a:picLocks noChangeAspect="1"/>
          </p:cNvPicPr>
          <p:nvPr/>
        </p:nvPicPr>
        <p:blipFill>
          <a:blip r:embed="rId6"/>
          <a:stretch>
            <a:fillRect/>
          </a:stretch>
        </p:blipFill>
        <p:spPr>
          <a:xfrm>
            <a:off x="188685" y="722257"/>
            <a:ext cx="1629702" cy="2173735"/>
          </a:xfrm>
          <a:prstGeom prst="rect">
            <a:avLst/>
          </a:prstGeom>
          <a:ln>
            <a:solidFill>
              <a:schemeClr val="tx1"/>
            </a:solidFill>
          </a:ln>
        </p:spPr>
      </p:pic>
      <p:sp>
        <p:nvSpPr>
          <p:cNvPr id="18" name="TextBox 17"/>
          <p:cNvSpPr txBox="1"/>
          <p:nvPr/>
        </p:nvSpPr>
        <p:spPr>
          <a:xfrm>
            <a:off x="188685" y="2895992"/>
            <a:ext cx="1629702" cy="261610"/>
          </a:xfrm>
          <a:prstGeom prst="rect">
            <a:avLst/>
          </a:prstGeom>
          <a:noFill/>
        </p:spPr>
        <p:txBody>
          <a:bodyPr wrap="square" rtlCol="0">
            <a:spAutoFit/>
          </a:bodyPr>
          <a:lstStyle/>
          <a:p>
            <a:r>
              <a:rPr lang="en-GB" sz="1100" dirty="0" smtClean="0"/>
              <a:t>Mr Yeoman D&amp;T Teacher</a:t>
            </a:r>
            <a:endParaRPr lang="en-GB" sz="1100" dirty="0"/>
          </a:p>
        </p:txBody>
      </p:sp>
      <p:pic>
        <p:nvPicPr>
          <p:cNvPr id="19" name="Picture 18"/>
          <p:cNvPicPr>
            <a:picLocks noChangeAspect="1"/>
          </p:cNvPicPr>
          <p:nvPr/>
        </p:nvPicPr>
        <p:blipFill rotWithShape="1">
          <a:blip r:embed="rId7"/>
          <a:srcRect l="53482" t="52236" r="15124" b="29988"/>
          <a:stretch/>
        </p:blipFill>
        <p:spPr>
          <a:xfrm rot="16200000">
            <a:off x="7825319" y="4554756"/>
            <a:ext cx="1160208" cy="874910"/>
          </a:xfrm>
          <a:prstGeom prst="rect">
            <a:avLst/>
          </a:prstGeom>
        </p:spPr>
      </p:pic>
      <p:pic>
        <p:nvPicPr>
          <p:cNvPr id="20" name="Picture 19"/>
          <p:cNvPicPr>
            <a:picLocks noChangeAspect="1"/>
          </p:cNvPicPr>
          <p:nvPr/>
        </p:nvPicPr>
        <p:blipFill>
          <a:blip r:embed="rId8"/>
          <a:stretch>
            <a:fillRect/>
          </a:stretch>
        </p:blipFill>
        <p:spPr>
          <a:xfrm>
            <a:off x="9141076" y="931961"/>
            <a:ext cx="2693401" cy="2020051"/>
          </a:xfrm>
          <a:prstGeom prst="rect">
            <a:avLst/>
          </a:prstGeom>
        </p:spPr>
      </p:pic>
      <p:pic>
        <p:nvPicPr>
          <p:cNvPr id="21" name="Picture 20"/>
          <p:cNvPicPr>
            <a:picLocks noChangeAspect="1"/>
          </p:cNvPicPr>
          <p:nvPr/>
        </p:nvPicPr>
        <p:blipFill>
          <a:blip r:embed="rId9"/>
          <a:stretch>
            <a:fillRect/>
          </a:stretch>
        </p:blipFill>
        <p:spPr>
          <a:xfrm>
            <a:off x="10195560" y="3033298"/>
            <a:ext cx="1638917" cy="1229526"/>
          </a:xfrm>
          <a:prstGeom prst="rect">
            <a:avLst/>
          </a:prstGeom>
        </p:spPr>
      </p:pic>
      <p:pic>
        <p:nvPicPr>
          <p:cNvPr id="22" name="Picture 21"/>
          <p:cNvPicPr>
            <a:picLocks noChangeAspect="1"/>
          </p:cNvPicPr>
          <p:nvPr/>
        </p:nvPicPr>
        <p:blipFill>
          <a:blip r:embed="rId10"/>
          <a:stretch>
            <a:fillRect/>
          </a:stretch>
        </p:blipFill>
        <p:spPr>
          <a:xfrm>
            <a:off x="9141076" y="4428945"/>
            <a:ext cx="2693401" cy="1971442"/>
          </a:xfrm>
          <a:prstGeom prst="rect">
            <a:avLst/>
          </a:prstGeom>
        </p:spPr>
      </p:pic>
      <p:pic>
        <p:nvPicPr>
          <p:cNvPr id="23" name="Picture 22"/>
          <p:cNvPicPr>
            <a:picLocks noChangeAspect="1"/>
          </p:cNvPicPr>
          <p:nvPr/>
        </p:nvPicPr>
        <p:blipFill rotWithShape="1">
          <a:blip r:embed="rId11"/>
          <a:srcRect l="30094" r="25251"/>
          <a:stretch/>
        </p:blipFill>
        <p:spPr>
          <a:xfrm rot="16200000">
            <a:off x="6257600" y="1661278"/>
            <a:ext cx="1338504" cy="3998125"/>
          </a:xfrm>
          <a:prstGeom prst="rect">
            <a:avLst/>
          </a:prstGeom>
        </p:spPr>
      </p:pic>
      <p:pic>
        <p:nvPicPr>
          <p:cNvPr id="24" name="Picture 23"/>
          <p:cNvPicPr>
            <a:picLocks noChangeAspect="1"/>
          </p:cNvPicPr>
          <p:nvPr/>
        </p:nvPicPr>
        <p:blipFill rotWithShape="1">
          <a:blip r:embed="rId12"/>
          <a:srcRect l="50766" t="10865" r="43279" b="78829"/>
          <a:stretch/>
        </p:blipFill>
        <p:spPr>
          <a:xfrm>
            <a:off x="3798208" y="4462652"/>
            <a:ext cx="990770" cy="1286260"/>
          </a:xfrm>
          <a:prstGeom prst="rect">
            <a:avLst/>
          </a:prstGeom>
        </p:spPr>
      </p:pic>
      <p:pic>
        <p:nvPicPr>
          <p:cNvPr id="26" name="Picture 25"/>
          <p:cNvPicPr>
            <a:picLocks noChangeAspect="1"/>
          </p:cNvPicPr>
          <p:nvPr/>
        </p:nvPicPr>
        <p:blipFill rotWithShape="1">
          <a:blip r:embed="rId12"/>
          <a:srcRect l="52393" t="39325" r="36174" b="50557"/>
          <a:stretch/>
        </p:blipFill>
        <p:spPr>
          <a:xfrm>
            <a:off x="4858601" y="4428945"/>
            <a:ext cx="1571479" cy="1043301"/>
          </a:xfrm>
          <a:prstGeom prst="rect">
            <a:avLst/>
          </a:prstGeom>
        </p:spPr>
      </p:pic>
      <p:pic>
        <p:nvPicPr>
          <p:cNvPr id="27" name="Picture 26"/>
          <p:cNvPicPr>
            <a:picLocks noChangeAspect="1"/>
          </p:cNvPicPr>
          <p:nvPr/>
        </p:nvPicPr>
        <p:blipFill rotWithShape="1">
          <a:blip r:embed="rId12"/>
          <a:srcRect l="43453" t="32870" r="47249" b="53343"/>
          <a:stretch/>
        </p:blipFill>
        <p:spPr>
          <a:xfrm>
            <a:off x="6579108" y="4428945"/>
            <a:ext cx="1070812" cy="1191127"/>
          </a:xfrm>
          <a:prstGeom prst="rect">
            <a:avLst/>
          </a:prstGeom>
        </p:spPr>
      </p:pic>
      <p:pic>
        <p:nvPicPr>
          <p:cNvPr id="25" name="Picture 24"/>
          <p:cNvPicPr>
            <a:picLocks noChangeAspect="1"/>
          </p:cNvPicPr>
          <p:nvPr/>
        </p:nvPicPr>
        <p:blipFill rotWithShape="1">
          <a:blip r:embed="rId12"/>
          <a:srcRect l="52332" t="20753" r="10055" b="60863"/>
          <a:stretch/>
        </p:blipFill>
        <p:spPr>
          <a:xfrm>
            <a:off x="328781" y="5643018"/>
            <a:ext cx="2979211" cy="1092377"/>
          </a:xfrm>
          <a:prstGeom prst="rect">
            <a:avLst/>
          </a:prstGeom>
        </p:spPr>
      </p:pic>
      <p:pic>
        <p:nvPicPr>
          <p:cNvPr id="29" name="Picture 28"/>
          <p:cNvPicPr>
            <a:picLocks noChangeAspect="1"/>
          </p:cNvPicPr>
          <p:nvPr/>
        </p:nvPicPr>
        <p:blipFill rotWithShape="1">
          <a:blip r:embed="rId12"/>
          <a:srcRect l="52332" t="20753" r="10055" b="70724"/>
          <a:stretch/>
        </p:blipFill>
        <p:spPr>
          <a:xfrm>
            <a:off x="3771878" y="5737341"/>
            <a:ext cx="5316403" cy="903732"/>
          </a:xfrm>
          <a:prstGeom prst="rect">
            <a:avLst/>
          </a:prstGeom>
        </p:spPr>
      </p:pic>
    </p:spTree>
    <p:extLst>
      <p:ext uri="{BB962C8B-B14F-4D97-AF65-F5344CB8AC3E}">
        <p14:creationId xmlns:p14="http://schemas.microsoft.com/office/powerpoint/2010/main" val="75597911"/>
      </p:ext>
    </p:extLst>
  </p:cSld>
  <p:clrMapOvr>
    <a:masterClrMapping/>
  </p:clrMapOvr>
  <p:transition spd="slow" advClick="0" advTm="15000">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978215" y="779129"/>
            <a:ext cx="2778999" cy="3706694"/>
          </a:xfrm>
          <a:prstGeom prst="rect">
            <a:avLst/>
          </a:prstGeom>
        </p:spPr>
      </p:pic>
      <p:pic>
        <p:nvPicPr>
          <p:cNvPr id="3" name="Picture 2" descr="https://lh3.googleusercontent.com/ke5-Go5TYG-z_yV_85ackCkJe3siidkcRbhJRDgOPu-EY0sEH5ONDrMIHQ9fVcKrz6ipizLoHElm_dXBLQea2yFVitNzfPrD2Wp-EWGNC6KdyGzO5BUbZ4kH05SaKB20742OW62vif8drYQ9YmTAZM0eQHV74NgOJnM0Ta17E10CiJZQNayc4sd6EMT4DZd2Y51aI4YEssSCPBth-XCFX-3rSIHUP27RaD152xBLbxnfaK9KnIjM4y0H8NFYwrMk6tvGs3330_DxVExrZr1Xh6iYKwaENB8sQ6V1EHzHar8dgci_ZUP5rztfqSTcFQadhf3GCwCKtCpp5_MZya9YnQenRTRB00bctxERsHmEzzE2hHf_unwYga4yFuHRLhWQ6iuz9zT6Ep1lUJd7EjDzlu60S6L9kLLJE5wMPEphU6X6wQhWGR4HUYe4qZYz7b-ZwWMmO-50J6PEk3GOG6oS6J0rOB9yWGSpCkzZJSC6fQduxNUzNTuUzfK3qqWbIsm4wnV9nJLfUQ-Srr4Ff87SSoLq0Oy3q5DdcaCz2OUZrGMki6KLdzjn_CmPL63MR4h2wO7P0jiDlCarQHPGr9IdtoyoUrSiKAeE-J7TMR-M3hf0zrRNvYIoxRw9-1c5tn0aeiIU-oBzetzJEic5ZHhHmHL_JUm0G1SWtBRwrDzGmWxL7MvpQl2E1lUWqUjlVC8=w1210-h907-no?authuser=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1351" y="2895992"/>
            <a:ext cx="4028436" cy="3625124"/>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p:cNvSpPr txBox="1">
            <a:spLocks/>
          </p:cNvSpPr>
          <p:nvPr/>
        </p:nvSpPr>
        <p:spPr>
          <a:xfrm>
            <a:off x="-43077" y="160092"/>
            <a:ext cx="11148224" cy="771869"/>
          </a:xfrm>
          <a:prstGeom prst="rect">
            <a:avLst/>
          </a:prstGeom>
        </p:spPr>
        <p:txBody>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b="1" dirty="0" smtClean="0">
                <a:solidFill>
                  <a:srgbClr val="0070C0"/>
                </a:solidFill>
                <a:latin typeface="Arial Black" panose="020B0A04020102020204" pitchFamily="34" charset="0"/>
              </a:rPr>
              <a:t>Design &amp; Technology at gems year 6</a:t>
            </a:r>
            <a:endParaRPr lang="en-GB" b="1" dirty="0">
              <a:solidFill>
                <a:srgbClr val="0070C0"/>
              </a:solidFill>
              <a:latin typeface="Arial Black" panose="020B0A04020102020204" pitchFamily="34" charset="0"/>
            </a:endParaRPr>
          </a:p>
        </p:txBody>
      </p:sp>
      <p:pic>
        <p:nvPicPr>
          <p:cNvPr id="5" name="Picture 2" descr="OIP[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13588" y="111285"/>
            <a:ext cx="625427" cy="61097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5"/>
          <p:cNvPicPr>
            <a:picLocks noChangeAspect="1"/>
          </p:cNvPicPr>
          <p:nvPr/>
        </p:nvPicPr>
        <p:blipFill>
          <a:blip r:embed="rId5"/>
          <a:stretch>
            <a:fillRect/>
          </a:stretch>
        </p:blipFill>
        <p:spPr>
          <a:xfrm>
            <a:off x="188685" y="722257"/>
            <a:ext cx="1629702" cy="2173735"/>
          </a:xfrm>
          <a:prstGeom prst="rect">
            <a:avLst/>
          </a:prstGeom>
          <a:ln>
            <a:solidFill>
              <a:schemeClr val="tx1"/>
            </a:solidFill>
          </a:ln>
        </p:spPr>
      </p:pic>
      <p:sp>
        <p:nvSpPr>
          <p:cNvPr id="7" name="TextBox 6"/>
          <p:cNvSpPr txBox="1"/>
          <p:nvPr/>
        </p:nvSpPr>
        <p:spPr>
          <a:xfrm>
            <a:off x="188685" y="2895992"/>
            <a:ext cx="1629702" cy="261610"/>
          </a:xfrm>
          <a:prstGeom prst="rect">
            <a:avLst/>
          </a:prstGeom>
          <a:noFill/>
        </p:spPr>
        <p:txBody>
          <a:bodyPr wrap="square" rtlCol="0">
            <a:spAutoFit/>
          </a:bodyPr>
          <a:lstStyle/>
          <a:p>
            <a:r>
              <a:rPr lang="en-GB" sz="1100" dirty="0" smtClean="0"/>
              <a:t>Mr Yeoman D&amp;T Teacher</a:t>
            </a:r>
            <a:endParaRPr lang="en-GB" sz="1100" dirty="0"/>
          </a:p>
        </p:txBody>
      </p:sp>
      <p:pic>
        <p:nvPicPr>
          <p:cNvPr id="8" name="Picture 7"/>
          <p:cNvPicPr>
            <a:picLocks noChangeAspect="1"/>
          </p:cNvPicPr>
          <p:nvPr/>
        </p:nvPicPr>
        <p:blipFill>
          <a:blip r:embed="rId6"/>
          <a:stretch>
            <a:fillRect/>
          </a:stretch>
        </p:blipFill>
        <p:spPr>
          <a:xfrm>
            <a:off x="86193" y="3585410"/>
            <a:ext cx="1903396" cy="2719137"/>
          </a:xfrm>
          <a:prstGeom prst="rect">
            <a:avLst/>
          </a:prstGeom>
          <a:ln>
            <a:solidFill>
              <a:schemeClr val="bg1">
                <a:lumMod val="75000"/>
              </a:schemeClr>
            </a:solidFill>
          </a:ln>
        </p:spPr>
      </p:pic>
      <p:sp>
        <p:nvSpPr>
          <p:cNvPr id="9" name="TextBox 8"/>
          <p:cNvSpPr txBox="1"/>
          <p:nvPr/>
        </p:nvSpPr>
        <p:spPr>
          <a:xfrm>
            <a:off x="1989589" y="643731"/>
            <a:ext cx="6862597" cy="2062103"/>
          </a:xfrm>
          <a:prstGeom prst="rect">
            <a:avLst/>
          </a:prstGeom>
          <a:noFill/>
        </p:spPr>
        <p:txBody>
          <a:bodyPr wrap="square" rtlCol="0">
            <a:spAutoFit/>
          </a:bodyPr>
          <a:lstStyle/>
          <a:p>
            <a:r>
              <a:rPr lang="en-GB" sz="1600" dirty="0" smtClean="0"/>
              <a:t>In Year 6 pupils will explore different mechanisms including Cams and Gears while designing and making a Sweet Dispenser. This project helps develop their skills with the hand tools as well as further developing CAD CAM skills with 2D and 3D design software being introduced</a:t>
            </a:r>
          </a:p>
          <a:p>
            <a:r>
              <a:rPr lang="en-GB" sz="1600" dirty="0" smtClean="0"/>
              <a:t>Greater emphasis is put on the design process with pupils carrying out research , developing specifications and evaluating their finished products. Assessment comes in various forms, verbal, online tests and design work in the booklet provided.</a:t>
            </a:r>
            <a:endParaRPr lang="en-GB" sz="1600" dirty="0"/>
          </a:p>
        </p:txBody>
      </p:sp>
      <p:pic>
        <p:nvPicPr>
          <p:cNvPr id="3074" name="Picture 2" descr="https://lh3.googleusercontent.com/hgkiG2Gqo_ld9QmMKBmmfJOf4vGc2J52XPBC6aoy9Z9eVrTT_Y5ZwS7AhrxjAfPRPvC4IkWLnSU0veBuoPA7d3PZdRZx21wUPt54T_LAmWHDaoTYHEL9qoiW7xUCzsPIVtjNDfXuO_aMQHK8w-ZiEuySW1LdQv4Q5lYLTThTiMw7VJQl2aGtENMbgArJs5GNdAydtbRs-gkElaSoSnM-JqGOH5XVI99_FY2HyGy8UZdQKL84avwwA3CsVWfx4yrKJMPMqYquh5DN-rgk24X9JD9-ZrAs7VZakxlwn6bDqWDaZvTXWKrgt9xyA8MIZbyMZluI0JpK5fjRBiCWaJZApmr6hjBvjTZFpuar3CohY8y_NdldCN3FQuolmpqiBM_8DWMmsQLZslDJV75YiSjf1U1KKH1bJrvx3FK9ctgseD_a0PUrnvkwoFnPfOaNu-BEV73piKOvpcTTsBiyv23jSy07NCLvPgykaF04Q_s_FQhgpsb6WEUNRXDplrAAFKYqZjBt-o1kkxqa7LpSgIopfav9ga_5s_B386T3eKXozqRIeQDf8sh4j4qhqTeD8CblJS0tT290Bm4bE4HYiEIIog8StfrF7nk2y8fUm6JFLxIGIX5rOLYJOd4zb3woDV0c20x_GN2_ey8XHKFzSq0PjjGSXhhbwz8D93WBAEVCv0Lq3UxfcJDsiuSkYgi7kC4=w1210-h907-no?authuser=0"/>
          <p:cNvPicPr>
            <a:picLocks noChangeAspect="1" noChangeArrowheads="1"/>
          </p:cNvPicPr>
          <p:nvPr/>
        </p:nvPicPr>
        <p:blipFill rotWithShape="1">
          <a:blip r:embed="rId7">
            <a:extLst>
              <a:ext uri="{28A0092B-C50C-407E-A947-70E740481C1C}">
                <a14:useLocalDpi xmlns:a14="http://schemas.microsoft.com/office/drawing/2010/main" val="0"/>
              </a:ext>
            </a:extLst>
          </a:blip>
          <a:srcRect l="51250"/>
          <a:stretch/>
        </p:blipFill>
        <p:spPr bwMode="auto">
          <a:xfrm>
            <a:off x="6355520" y="2485090"/>
            <a:ext cx="2622695" cy="403602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rotWithShape="1">
          <a:blip r:embed="rId8"/>
          <a:srcRect l="23181"/>
          <a:stretch/>
        </p:blipFill>
        <p:spPr>
          <a:xfrm>
            <a:off x="9464598" y="4236738"/>
            <a:ext cx="1806233" cy="2188125"/>
          </a:xfrm>
          <a:prstGeom prst="rect">
            <a:avLst/>
          </a:prstGeom>
          <a:ln>
            <a:noFill/>
          </a:ln>
          <a:effectLst>
            <a:outerShdw blurRad="190500" algn="tl" rotWithShape="0">
              <a:srgbClr val="000000">
                <a:alpha val="70000"/>
              </a:srgbClr>
            </a:outerShdw>
          </a:effectLst>
        </p:spPr>
      </p:pic>
      <p:sp>
        <p:nvSpPr>
          <p:cNvPr id="14" name="TextBox 13"/>
          <p:cNvSpPr txBox="1"/>
          <p:nvPr/>
        </p:nvSpPr>
        <p:spPr>
          <a:xfrm>
            <a:off x="9552863" y="6190400"/>
            <a:ext cx="2033548" cy="261610"/>
          </a:xfrm>
          <a:prstGeom prst="rect">
            <a:avLst/>
          </a:prstGeom>
          <a:noFill/>
        </p:spPr>
        <p:txBody>
          <a:bodyPr wrap="square" rtlCol="0">
            <a:spAutoFit/>
          </a:bodyPr>
          <a:lstStyle/>
          <a:p>
            <a:r>
              <a:rPr lang="en-GB" sz="1100" dirty="0" smtClean="0"/>
              <a:t>Some 3D CAD design work</a:t>
            </a:r>
            <a:endParaRPr lang="en-GB" sz="1100" dirty="0"/>
          </a:p>
        </p:txBody>
      </p:sp>
    </p:spTree>
    <p:extLst>
      <p:ext uri="{BB962C8B-B14F-4D97-AF65-F5344CB8AC3E}">
        <p14:creationId xmlns:p14="http://schemas.microsoft.com/office/powerpoint/2010/main" val="59786317"/>
      </p:ext>
    </p:extLst>
  </p:cSld>
  <p:clrMapOvr>
    <a:masterClrMapping/>
  </p:clrMapOvr>
  <p:transition spd="slow" advClick="0" advTm="15000">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3077" y="160092"/>
            <a:ext cx="11148224" cy="771869"/>
          </a:xfrm>
          <a:prstGeom prst="rect">
            <a:avLst/>
          </a:prstGeom>
        </p:spPr>
        <p:txBody>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b="1" dirty="0" smtClean="0">
                <a:solidFill>
                  <a:srgbClr val="0070C0"/>
                </a:solidFill>
                <a:latin typeface="Arial Black" panose="020B0A04020102020204" pitchFamily="34" charset="0"/>
              </a:rPr>
              <a:t>Design &amp; Technology at gems year 7</a:t>
            </a:r>
            <a:endParaRPr lang="en-GB" b="1" dirty="0">
              <a:solidFill>
                <a:srgbClr val="0070C0"/>
              </a:solidFill>
              <a:latin typeface="Arial Black" panose="020B0A04020102020204" pitchFamily="34" charset="0"/>
            </a:endParaRPr>
          </a:p>
        </p:txBody>
      </p:sp>
      <p:pic>
        <p:nvPicPr>
          <p:cNvPr id="6" name="Picture 2" descr="OIP[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13588" y="111285"/>
            <a:ext cx="625427" cy="61097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 name="Picture 6"/>
          <p:cNvPicPr>
            <a:picLocks noChangeAspect="1"/>
          </p:cNvPicPr>
          <p:nvPr/>
        </p:nvPicPr>
        <p:blipFill>
          <a:blip r:embed="rId3"/>
          <a:stretch>
            <a:fillRect/>
          </a:stretch>
        </p:blipFill>
        <p:spPr>
          <a:xfrm>
            <a:off x="188685" y="722257"/>
            <a:ext cx="1629702" cy="2173735"/>
          </a:xfrm>
          <a:prstGeom prst="rect">
            <a:avLst/>
          </a:prstGeom>
          <a:ln>
            <a:solidFill>
              <a:schemeClr val="tx1"/>
            </a:solidFill>
          </a:ln>
        </p:spPr>
      </p:pic>
      <p:sp>
        <p:nvSpPr>
          <p:cNvPr id="8" name="TextBox 7"/>
          <p:cNvSpPr txBox="1"/>
          <p:nvPr/>
        </p:nvSpPr>
        <p:spPr>
          <a:xfrm>
            <a:off x="188685" y="2895992"/>
            <a:ext cx="1629702" cy="261610"/>
          </a:xfrm>
          <a:prstGeom prst="rect">
            <a:avLst/>
          </a:prstGeom>
          <a:noFill/>
        </p:spPr>
        <p:txBody>
          <a:bodyPr wrap="square" rtlCol="0">
            <a:spAutoFit/>
          </a:bodyPr>
          <a:lstStyle/>
          <a:p>
            <a:r>
              <a:rPr lang="en-GB" sz="1100" dirty="0" smtClean="0"/>
              <a:t>Mr Yeoman D&amp;T Teacher</a:t>
            </a:r>
            <a:endParaRPr lang="en-GB" sz="1100" dirty="0"/>
          </a:p>
        </p:txBody>
      </p:sp>
      <p:pic>
        <p:nvPicPr>
          <p:cNvPr id="10" name="Picture 9"/>
          <p:cNvPicPr>
            <a:picLocks noChangeAspect="1"/>
          </p:cNvPicPr>
          <p:nvPr/>
        </p:nvPicPr>
        <p:blipFill>
          <a:blip r:embed="rId4"/>
          <a:stretch>
            <a:fillRect/>
          </a:stretch>
        </p:blipFill>
        <p:spPr>
          <a:xfrm>
            <a:off x="9546390" y="1061171"/>
            <a:ext cx="2073721" cy="1555719"/>
          </a:xfrm>
          <a:prstGeom prst="rect">
            <a:avLst/>
          </a:prstGeom>
        </p:spPr>
      </p:pic>
      <p:pic>
        <p:nvPicPr>
          <p:cNvPr id="11" name="Picture 10"/>
          <p:cNvPicPr>
            <a:picLocks noChangeAspect="1"/>
          </p:cNvPicPr>
          <p:nvPr/>
        </p:nvPicPr>
        <p:blipFill>
          <a:blip r:embed="rId5"/>
          <a:stretch>
            <a:fillRect/>
          </a:stretch>
        </p:blipFill>
        <p:spPr>
          <a:xfrm>
            <a:off x="2709575" y="3409615"/>
            <a:ext cx="4196992" cy="2623120"/>
          </a:xfrm>
          <a:prstGeom prst="rect">
            <a:avLst/>
          </a:prstGeom>
        </p:spPr>
      </p:pic>
      <p:pic>
        <p:nvPicPr>
          <p:cNvPr id="12" name="Picture 11"/>
          <p:cNvPicPr>
            <a:picLocks noChangeAspect="1"/>
          </p:cNvPicPr>
          <p:nvPr/>
        </p:nvPicPr>
        <p:blipFill rotWithShape="1">
          <a:blip r:embed="rId6"/>
          <a:srcRect r="7072" b="8141"/>
          <a:stretch/>
        </p:blipFill>
        <p:spPr>
          <a:xfrm rot="16200000">
            <a:off x="6358558" y="1849455"/>
            <a:ext cx="2678362" cy="3536983"/>
          </a:xfrm>
          <a:prstGeom prst="rect">
            <a:avLst/>
          </a:prstGeom>
        </p:spPr>
      </p:pic>
      <p:pic>
        <p:nvPicPr>
          <p:cNvPr id="13" name="Picture 12"/>
          <p:cNvPicPr>
            <a:picLocks noChangeAspect="1"/>
          </p:cNvPicPr>
          <p:nvPr/>
        </p:nvPicPr>
        <p:blipFill>
          <a:blip r:embed="rId7"/>
          <a:stretch>
            <a:fillRect/>
          </a:stretch>
        </p:blipFill>
        <p:spPr>
          <a:xfrm>
            <a:off x="8097253" y="969696"/>
            <a:ext cx="1146008" cy="1146008"/>
          </a:xfrm>
          <a:prstGeom prst="rect">
            <a:avLst/>
          </a:prstGeom>
        </p:spPr>
      </p:pic>
      <p:pic>
        <p:nvPicPr>
          <p:cNvPr id="14" name="Picture 13"/>
          <p:cNvPicPr>
            <a:picLocks noChangeAspect="1"/>
          </p:cNvPicPr>
          <p:nvPr/>
        </p:nvPicPr>
        <p:blipFill>
          <a:blip r:embed="rId8"/>
          <a:stretch>
            <a:fillRect/>
          </a:stretch>
        </p:blipFill>
        <p:spPr>
          <a:xfrm>
            <a:off x="77526" y="3122473"/>
            <a:ext cx="2454710" cy="3475100"/>
          </a:xfrm>
          <a:prstGeom prst="rect">
            <a:avLst/>
          </a:prstGeom>
        </p:spPr>
      </p:pic>
      <p:sp>
        <p:nvSpPr>
          <p:cNvPr id="15" name="TextBox 14"/>
          <p:cNvSpPr txBox="1"/>
          <p:nvPr/>
        </p:nvSpPr>
        <p:spPr>
          <a:xfrm>
            <a:off x="1973179" y="818147"/>
            <a:ext cx="6124074" cy="1169551"/>
          </a:xfrm>
          <a:prstGeom prst="rect">
            <a:avLst/>
          </a:prstGeom>
          <a:noFill/>
        </p:spPr>
        <p:txBody>
          <a:bodyPr wrap="square" rtlCol="0">
            <a:spAutoFit/>
          </a:bodyPr>
          <a:lstStyle/>
          <a:p>
            <a:r>
              <a:rPr lang="en-GB" sz="1400" dirty="0" smtClean="0"/>
              <a:t>In Year 7 Pupils work hard to develop their skills with 2D Design to design and make a wall clock. Greater emphasis is put on pupils to design with a target market or client in mind. We look closer at the advantages of CAD CAM whilst developing some high level skills. Assessment is in the form of written and verbal feedback with a built in CADE skills test to reinforce the project aims</a:t>
            </a:r>
            <a:endParaRPr lang="en-GB" sz="1400" dirty="0"/>
          </a:p>
        </p:txBody>
      </p:sp>
      <p:pic>
        <p:nvPicPr>
          <p:cNvPr id="9" name="Picture 8"/>
          <p:cNvPicPr>
            <a:picLocks noChangeAspect="1"/>
          </p:cNvPicPr>
          <p:nvPr/>
        </p:nvPicPr>
        <p:blipFill>
          <a:blip r:embed="rId9"/>
          <a:stretch>
            <a:fillRect/>
          </a:stretch>
        </p:blipFill>
        <p:spPr>
          <a:xfrm>
            <a:off x="9303419" y="2937528"/>
            <a:ext cx="2559664" cy="3414141"/>
          </a:xfrm>
          <a:prstGeom prst="rect">
            <a:avLst/>
          </a:prstGeom>
        </p:spPr>
      </p:pic>
      <p:pic>
        <p:nvPicPr>
          <p:cNvPr id="16" name="Picture 15"/>
          <p:cNvPicPr>
            <a:picLocks noChangeAspect="1"/>
          </p:cNvPicPr>
          <p:nvPr/>
        </p:nvPicPr>
        <p:blipFill>
          <a:blip r:embed="rId10"/>
          <a:stretch>
            <a:fillRect/>
          </a:stretch>
        </p:blipFill>
        <p:spPr>
          <a:xfrm>
            <a:off x="7068426" y="4957128"/>
            <a:ext cx="2057654" cy="1541254"/>
          </a:xfrm>
          <a:prstGeom prst="rect">
            <a:avLst/>
          </a:prstGeom>
        </p:spPr>
      </p:pic>
      <p:pic>
        <p:nvPicPr>
          <p:cNvPr id="17" name="Picture 16"/>
          <p:cNvPicPr>
            <a:picLocks noChangeAspect="1"/>
          </p:cNvPicPr>
          <p:nvPr/>
        </p:nvPicPr>
        <p:blipFill rotWithShape="1">
          <a:blip r:embed="rId11"/>
          <a:srcRect l="17570" t="8257" r="25609"/>
          <a:stretch/>
        </p:blipFill>
        <p:spPr>
          <a:xfrm>
            <a:off x="4211745" y="2115704"/>
            <a:ext cx="1465615" cy="1332497"/>
          </a:xfrm>
          <a:prstGeom prst="rect">
            <a:avLst/>
          </a:prstGeom>
        </p:spPr>
      </p:pic>
    </p:spTree>
    <p:extLst>
      <p:ext uri="{BB962C8B-B14F-4D97-AF65-F5344CB8AC3E}">
        <p14:creationId xmlns:p14="http://schemas.microsoft.com/office/powerpoint/2010/main" val="3079798579"/>
      </p:ext>
    </p:extLst>
  </p:cSld>
  <p:clrMapOvr>
    <a:masterClrMapping/>
  </p:clrMapOvr>
  <p:transition spd="slow" advClick="0" advTm="15000">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F8D7B8A-8BA7-4105-A84E-4273F02C5E5B}"/>
              </a:ext>
            </a:extLst>
          </p:cNvPr>
          <p:cNvPicPr>
            <a:picLocks noChangeAspect="1"/>
          </p:cNvPicPr>
          <p:nvPr/>
        </p:nvPicPr>
        <p:blipFill>
          <a:blip r:embed="rId2"/>
          <a:stretch>
            <a:fillRect/>
          </a:stretch>
        </p:blipFill>
        <p:spPr>
          <a:xfrm rot="4949788">
            <a:off x="8928029" y="1431681"/>
            <a:ext cx="2016309" cy="964592"/>
          </a:xfrm>
          <a:prstGeom prst="rect">
            <a:avLst/>
          </a:prstGeom>
        </p:spPr>
      </p:pic>
      <p:sp>
        <p:nvSpPr>
          <p:cNvPr id="2" name="Title 1"/>
          <p:cNvSpPr txBox="1">
            <a:spLocks/>
          </p:cNvSpPr>
          <p:nvPr/>
        </p:nvSpPr>
        <p:spPr>
          <a:xfrm>
            <a:off x="-43077" y="160092"/>
            <a:ext cx="11148224" cy="771869"/>
          </a:xfrm>
          <a:prstGeom prst="rect">
            <a:avLst/>
          </a:prstGeom>
        </p:spPr>
        <p:txBody>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b="1" dirty="0" smtClean="0">
                <a:solidFill>
                  <a:srgbClr val="0070C0"/>
                </a:solidFill>
                <a:latin typeface="Arial Black" panose="020B0A04020102020204" pitchFamily="34" charset="0"/>
              </a:rPr>
              <a:t>Design &amp; Technology at gems year 8</a:t>
            </a:r>
            <a:endParaRPr lang="en-GB" b="1" dirty="0">
              <a:solidFill>
                <a:srgbClr val="0070C0"/>
              </a:solidFill>
              <a:latin typeface="Arial Black" panose="020B0A04020102020204" pitchFamily="34" charset="0"/>
            </a:endParaRPr>
          </a:p>
        </p:txBody>
      </p:sp>
      <p:pic>
        <p:nvPicPr>
          <p:cNvPr id="3" name="Picture 2" descr="OIP[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13588" y="111285"/>
            <a:ext cx="625427" cy="61097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 name="Picture 3"/>
          <p:cNvPicPr>
            <a:picLocks noChangeAspect="1"/>
          </p:cNvPicPr>
          <p:nvPr/>
        </p:nvPicPr>
        <p:blipFill>
          <a:blip r:embed="rId4"/>
          <a:stretch>
            <a:fillRect/>
          </a:stretch>
        </p:blipFill>
        <p:spPr>
          <a:xfrm>
            <a:off x="188685" y="722257"/>
            <a:ext cx="1629702" cy="2173735"/>
          </a:xfrm>
          <a:prstGeom prst="rect">
            <a:avLst/>
          </a:prstGeom>
          <a:ln>
            <a:solidFill>
              <a:schemeClr val="tx1"/>
            </a:solidFill>
          </a:ln>
        </p:spPr>
      </p:pic>
      <p:sp>
        <p:nvSpPr>
          <p:cNvPr id="5" name="TextBox 4"/>
          <p:cNvSpPr txBox="1"/>
          <p:nvPr/>
        </p:nvSpPr>
        <p:spPr>
          <a:xfrm>
            <a:off x="188685" y="2895992"/>
            <a:ext cx="1629702" cy="261610"/>
          </a:xfrm>
          <a:prstGeom prst="rect">
            <a:avLst/>
          </a:prstGeom>
          <a:noFill/>
        </p:spPr>
        <p:txBody>
          <a:bodyPr wrap="square" rtlCol="0">
            <a:spAutoFit/>
          </a:bodyPr>
          <a:lstStyle/>
          <a:p>
            <a:r>
              <a:rPr lang="en-GB" sz="1100" dirty="0" smtClean="0"/>
              <a:t>Mr Yeoman D&amp;T Teacher</a:t>
            </a:r>
            <a:endParaRPr lang="en-GB" sz="1100" dirty="0"/>
          </a:p>
        </p:txBody>
      </p:sp>
      <p:pic>
        <p:nvPicPr>
          <p:cNvPr id="6" name="Picture 5"/>
          <p:cNvPicPr>
            <a:picLocks noChangeAspect="1"/>
          </p:cNvPicPr>
          <p:nvPr/>
        </p:nvPicPr>
        <p:blipFill>
          <a:blip r:embed="rId5"/>
          <a:stretch>
            <a:fillRect/>
          </a:stretch>
        </p:blipFill>
        <p:spPr>
          <a:xfrm>
            <a:off x="6967415" y="1464383"/>
            <a:ext cx="2327372" cy="1932588"/>
          </a:xfrm>
          <a:prstGeom prst="rect">
            <a:avLst/>
          </a:prstGeom>
        </p:spPr>
      </p:pic>
      <p:pic>
        <p:nvPicPr>
          <p:cNvPr id="7" name="Picture 4" descr="https://lh3.googleusercontent.com/MBXwK_8z31gC3q6Wcp2RoGKHSCKiEs4FRCraPfkiapkDlJaf2jxErN_FjIxxRxmtmiCewA17IhxerTgKzkWuImipwMptT2sOQB7_1AxUJaxZVN_EwwNPr2z48K0eVyB1uZcAFP1Xrg0E3DzAspWPrYWHYUVTZ7xkpZR3v7HNqRszr5q_r2sSRQzIiL-_Gu7HYI-TfNt7-87XACLbCj3kfb6vBLt4ybkZ57XtRKAU4wA2aNEyYC5clBTUch_eyHpebghERAwpsq8li2fwLdsAiBuhgWbvLOJjSfbQW4dx5NXmm7iMMX84dQk9SqenbJC6iyNHdhT8MEeHw1HWDfo0mSZZV-QwPTpLFZPkXbuyU8hxUm0alslO8ER4hVXExvJcr4xXriCT43MvfFCiT4Wr2bVfv3j6r18uzgyURIqHVLPLBPCqyp7kDe1GpNVRSA3oj_PFKlcue40o459TP6RtgVAfJkPpqJ5AjgD7apgxzkSmejMKt4M6oo64cCaBtTmkT7jZhX90vdwN6BNituNWhkFL_4NKBv0ePHxYYD3yr59tfuWY1VmKyUYL-WLE_EM9BTlV3OLFIKUUOyOsNf5DPKTc9kO_UDf3VKic9zZ9IluWpfO_BNJHdKHc8UyJLwEyX40LtgvfO1moSE2KuYYYUJyYPG4SY9tU3YA-s_zAx5gKtzKp352mVwwxfACI888=s907-no?authuser=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03671" y="3862266"/>
            <a:ext cx="2807708" cy="280770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7"/>
          <a:stretch>
            <a:fillRect/>
          </a:stretch>
        </p:blipFill>
        <p:spPr>
          <a:xfrm>
            <a:off x="0" y="3266342"/>
            <a:ext cx="2438407" cy="3480011"/>
          </a:xfrm>
          <a:prstGeom prst="rect">
            <a:avLst/>
          </a:prstGeom>
          <a:ln>
            <a:solidFill>
              <a:schemeClr val="bg1">
                <a:lumMod val="75000"/>
              </a:schemeClr>
            </a:solidFill>
          </a:ln>
        </p:spPr>
      </p:pic>
      <p:pic>
        <p:nvPicPr>
          <p:cNvPr id="9" name="Picture 8">
            <a:extLst>
              <a:ext uri="{FF2B5EF4-FFF2-40B4-BE49-F238E27FC236}">
                <a16:creationId xmlns:a16="http://schemas.microsoft.com/office/drawing/2014/main" id="{AFF44F7A-E1F8-4750-95E8-C2AD876ABBA7}"/>
              </a:ext>
            </a:extLst>
          </p:cNvPr>
          <p:cNvPicPr>
            <a:picLocks noChangeAspect="1"/>
          </p:cNvPicPr>
          <p:nvPr/>
        </p:nvPicPr>
        <p:blipFill>
          <a:blip r:embed="rId8"/>
          <a:stretch>
            <a:fillRect/>
          </a:stretch>
        </p:blipFill>
        <p:spPr>
          <a:xfrm>
            <a:off x="9877273" y="2471010"/>
            <a:ext cx="2161742" cy="1250357"/>
          </a:xfrm>
          <a:prstGeom prst="rect">
            <a:avLst/>
          </a:prstGeom>
        </p:spPr>
      </p:pic>
      <p:pic>
        <p:nvPicPr>
          <p:cNvPr id="4098" name="Picture 2" descr="https://lh3.googleusercontent.com/SodozA6G6oE8W3sqZmA2v6kkNsAcKtYNT3iu6FKEImgcvO3UaKvWBHlI6Dc4CKfwvUaZf7P57_gj0AoEX8mE-55v2reKK1KTdqD_0QDK1d2xOXy5apRGnKCUGzePimqDFwTKi_NUlr8Ygte4tcUXRSHZdAp_1GzUIDCuyPiqwNllveQKkiPT-w1t5wHqpKlMMTCItB52ZMHcpD6oboq8BRwwyvWtPtqvhSInHCYeV1FDh-0MiL1-8bPKx3fkIyuqEWaEfktutF_T29QU8ETM8etLfcLlCtsdYK3Y5jEbjAKpdEsBgYh5RBHikkKFYHZ7SxPk8KMpOihmXAs9mRcVf5n8diW9iiwJMsXg-jswzpakTmlQObX09NYY9eUUXxq2iBEAzU9-Vx0qJTdFoiMxq3Sc78qEITKyvhg59lXcVYRdebQdGCrrwWpjEpJ2ZhNecSbkSl8PPGIYwBWynoAcys0BZsSiaVKwC8ubeUPR76rZOVbGHxxrL2BeSc3iOuZ-8McAPipBjYg20IYwb1ws2WqA3voN7Yh8ZMOVREtvvinv9kn4KwpT83t9edt49P-CocGEIBRh0hd8l2KHfg0yWaMfyS50rhyeC9NCmHjyZFwmxwxxioNDjUs1e50VNUdrfUDBIhcU4USKvZykSul4no0eH_3AKz2Z8AbMOmp3BYyAlRhU_FZL2_4L2D8w4TA=w247-h328-no?authuser=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719461" y="3867465"/>
            <a:ext cx="2018546" cy="26913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rotWithShape="1">
          <a:blip r:embed="rId10"/>
          <a:srcRect l="36669"/>
          <a:stretch/>
        </p:blipFill>
        <p:spPr>
          <a:xfrm>
            <a:off x="10431986" y="931510"/>
            <a:ext cx="1397355" cy="1655279"/>
          </a:xfrm>
          <a:prstGeom prst="rect">
            <a:avLst/>
          </a:prstGeom>
        </p:spPr>
      </p:pic>
      <p:pic>
        <p:nvPicPr>
          <p:cNvPr id="12" name="Picture 11"/>
          <p:cNvPicPr>
            <a:picLocks noChangeAspect="1"/>
          </p:cNvPicPr>
          <p:nvPr/>
        </p:nvPicPr>
        <p:blipFill>
          <a:blip r:embed="rId11"/>
          <a:stretch>
            <a:fillRect/>
          </a:stretch>
        </p:blipFill>
        <p:spPr>
          <a:xfrm>
            <a:off x="4942868" y="3867465"/>
            <a:ext cx="2018547" cy="2691395"/>
          </a:xfrm>
          <a:prstGeom prst="rect">
            <a:avLst/>
          </a:prstGeom>
        </p:spPr>
      </p:pic>
      <p:pic>
        <p:nvPicPr>
          <p:cNvPr id="13" name="Picture 12"/>
          <p:cNvPicPr>
            <a:picLocks noChangeAspect="1"/>
          </p:cNvPicPr>
          <p:nvPr/>
        </p:nvPicPr>
        <p:blipFill>
          <a:blip r:embed="rId12"/>
          <a:stretch>
            <a:fillRect/>
          </a:stretch>
        </p:blipFill>
        <p:spPr>
          <a:xfrm>
            <a:off x="7075676" y="3862266"/>
            <a:ext cx="2013734" cy="2684979"/>
          </a:xfrm>
          <a:prstGeom prst="rect">
            <a:avLst/>
          </a:prstGeom>
        </p:spPr>
      </p:pic>
      <p:sp>
        <p:nvSpPr>
          <p:cNvPr id="14" name="TextBox 13"/>
          <p:cNvSpPr txBox="1"/>
          <p:nvPr/>
        </p:nvSpPr>
        <p:spPr>
          <a:xfrm>
            <a:off x="1949116" y="722257"/>
            <a:ext cx="6093910" cy="338554"/>
          </a:xfrm>
          <a:prstGeom prst="rect">
            <a:avLst/>
          </a:prstGeom>
          <a:noFill/>
        </p:spPr>
        <p:txBody>
          <a:bodyPr wrap="square" rtlCol="0">
            <a:spAutoFit/>
          </a:bodyPr>
          <a:lstStyle/>
          <a:p>
            <a:r>
              <a:rPr lang="en-GB" sz="1600" dirty="0" smtClean="0"/>
              <a:t>In Year 8 Pupils design and make and make an electronic Night Light</a:t>
            </a:r>
            <a:endParaRPr lang="en-GB" sz="1600" dirty="0"/>
          </a:p>
        </p:txBody>
      </p:sp>
      <p:sp>
        <p:nvSpPr>
          <p:cNvPr id="15" name="TextBox 14"/>
          <p:cNvSpPr txBox="1"/>
          <p:nvPr/>
        </p:nvSpPr>
        <p:spPr>
          <a:xfrm>
            <a:off x="2045367" y="1060811"/>
            <a:ext cx="4776537" cy="2277547"/>
          </a:xfrm>
          <a:prstGeom prst="rect">
            <a:avLst/>
          </a:prstGeom>
          <a:noFill/>
        </p:spPr>
        <p:txBody>
          <a:bodyPr wrap="square" rtlCol="0">
            <a:spAutoFit/>
          </a:bodyPr>
          <a:lstStyle/>
          <a:p>
            <a:r>
              <a:rPr lang="en-GB" sz="1400" dirty="0" smtClean="0"/>
              <a:t>This project allows the pupils to gain an understanding of Electronic </a:t>
            </a:r>
            <a:r>
              <a:rPr lang="en-GB" sz="1600" dirty="0" smtClean="0"/>
              <a:t>Systems</a:t>
            </a:r>
            <a:r>
              <a:rPr lang="en-GB" sz="1400" dirty="0" smtClean="0"/>
              <a:t>. They study basic electronics and components before assembling a PCB by soldering. They make a box to house the circuit and use 3D printed objects to house the light output. </a:t>
            </a:r>
          </a:p>
          <a:p>
            <a:r>
              <a:rPr lang="en-GB" sz="1400" dirty="0" smtClean="0"/>
              <a:t>This project allows the pupils to reinforce all aspects of their previous learning with CAD CAM, Hand skills and the production of a design portfolio. Work is assessed through online testing of knowledge and understanding as well as         verbal and written feedback.</a:t>
            </a:r>
            <a:endParaRPr lang="en-GB" sz="1400" dirty="0"/>
          </a:p>
        </p:txBody>
      </p:sp>
    </p:spTree>
    <p:extLst>
      <p:ext uri="{BB962C8B-B14F-4D97-AF65-F5344CB8AC3E}">
        <p14:creationId xmlns:p14="http://schemas.microsoft.com/office/powerpoint/2010/main" val="608505403"/>
      </p:ext>
    </p:extLst>
  </p:cSld>
  <p:clrMapOvr>
    <a:masterClrMapping/>
  </p:clrMapOvr>
  <p:transition spd="slow" advClick="0" advTm="15000">
    <p:randomBar dir="vert"/>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470F42F620226458635AD1425609BBB" ma:contentTypeVersion="34" ma:contentTypeDescription="Create a new document." ma:contentTypeScope="" ma:versionID="f5260742bc49de0604b87d8d648e7607">
  <xsd:schema xmlns:xsd="http://www.w3.org/2001/XMLSchema" xmlns:xs="http://www.w3.org/2001/XMLSchema" xmlns:p="http://schemas.microsoft.com/office/2006/metadata/properties" xmlns:ns3="e0501294-5b2e-4614-be8b-45ddaf73289b" xmlns:ns4="2ff2d560-cf91-4533-b5fd-b0fbd68fc09c" targetNamespace="http://schemas.microsoft.com/office/2006/metadata/properties" ma:root="true" ma:fieldsID="d90f0dcb9b7033bbeb0b2385173f834e" ns3:_="" ns4:_="">
    <xsd:import namespace="e0501294-5b2e-4614-be8b-45ddaf73289b"/>
    <xsd:import namespace="2ff2d560-cf91-4533-b5fd-b0fbd68fc09c"/>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NotebookType" minOccurs="0"/>
                <xsd:element ref="ns3:FolderType" minOccurs="0"/>
                <xsd:element ref="ns3:CultureName" minOccurs="0"/>
                <xsd:element ref="ns3:AppVersion" minOccurs="0"/>
                <xsd:element ref="ns3:TeamsChannelId" minOccurs="0"/>
                <xsd:element ref="ns3:Owner" minOccurs="0"/>
                <xsd:element ref="ns3:Math_Settings" minOccurs="0"/>
                <xsd:element ref="ns3:DefaultSectionNames" minOccurs="0"/>
                <xsd:element ref="ns3:Templates" minOccurs="0"/>
                <xsd:element ref="ns3:Teachers" minOccurs="0"/>
                <xsd:element ref="ns3:Students" minOccurs="0"/>
                <xsd:element ref="ns3:Student_Groups" minOccurs="0"/>
                <xsd:element ref="ns3:Distribution_Groups" minOccurs="0"/>
                <xsd:element ref="ns3:LMS_Mapping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3:MediaServiceOCR" minOccurs="0"/>
                <xsd:element ref="ns3:MediaServiceGenerationTime" minOccurs="0"/>
                <xsd:element ref="ns3:MediaServiceEventHashCode" minOccurs="0"/>
                <xsd:element ref="ns3:MediaServiceLocation" minOccurs="0"/>
                <xsd:element ref="ns3:MediaServiceAutoKeyPoints" minOccurs="0"/>
                <xsd:element ref="ns3:MediaServiceKeyPoints" minOccurs="0"/>
                <xsd:element ref="ns3:Teams_Channel_Section_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0501294-5b2e-4614-be8b-45ddaf73289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NotebookType" ma:index="15" nillable="true" ma:displayName="Notebook Type" ma:internalName="NotebookType">
      <xsd:simpleType>
        <xsd:restriction base="dms:Text"/>
      </xsd:simpleType>
    </xsd:element>
    <xsd:element name="FolderType" ma:index="16" nillable="true" ma:displayName="Folder Type" ma:internalName="FolderType">
      <xsd:simpleType>
        <xsd:restriction base="dms:Text"/>
      </xsd:simpleType>
    </xsd:element>
    <xsd:element name="CultureName" ma:index="17" nillable="true" ma:displayName="Culture Name" ma:internalName="CultureName">
      <xsd:simpleType>
        <xsd:restriction base="dms:Text"/>
      </xsd:simpleType>
    </xsd:element>
    <xsd:element name="AppVersion" ma:index="18" nillable="true" ma:displayName="App Version" ma:internalName="AppVersion">
      <xsd:simpleType>
        <xsd:restriction base="dms:Text"/>
      </xsd:simpleType>
    </xsd:element>
    <xsd:element name="TeamsChannelId" ma:index="19" nillable="true" ma:displayName="Teams Channel Id" ma:internalName="TeamsChannelId">
      <xsd:simpleType>
        <xsd:restriction base="dms:Text"/>
      </xsd:simpleType>
    </xsd:element>
    <xsd:element name="Owner" ma:index="20"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1" nillable="true" ma:displayName="Math Settings" ma:internalName="Math_Settings">
      <xsd:simpleType>
        <xsd:restriction base="dms:Text"/>
      </xsd:simpleType>
    </xsd:element>
    <xsd:element name="DefaultSectionNames" ma:index="22" nillable="true" ma:displayName="Default Section Names" ma:internalName="DefaultSectionNames">
      <xsd:simpleType>
        <xsd:restriction base="dms:Note">
          <xsd:maxLength value="255"/>
        </xsd:restriction>
      </xsd:simpleType>
    </xsd:element>
    <xsd:element name="Templates" ma:index="23" nillable="true" ma:displayName="Templates" ma:internalName="Templates">
      <xsd:simpleType>
        <xsd:restriction base="dms:Note">
          <xsd:maxLength value="255"/>
        </xsd:restriction>
      </xsd:simpleType>
    </xsd:element>
    <xsd:element name="Teachers" ma:index="24"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25"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26"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7" nillable="true" ma:displayName="Distribution Groups" ma:internalName="Distribution_Groups">
      <xsd:simpleType>
        <xsd:restriction base="dms:Note">
          <xsd:maxLength value="255"/>
        </xsd:restriction>
      </xsd:simpleType>
    </xsd:element>
    <xsd:element name="LMS_Mappings" ma:index="28" nillable="true" ma:displayName="LMS Mappings" ma:internalName="LMS_Mappings">
      <xsd:simpleType>
        <xsd:restriction base="dms:Note">
          <xsd:maxLength value="255"/>
        </xsd:restriction>
      </xsd:simpleType>
    </xsd:element>
    <xsd:element name="Invited_Teachers" ma:index="29" nillable="true" ma:displayName="Invited Teachers" ma:internalName="Invited_Teachers">
      <xsd:simpleType>
        <xsd:restriction base="dms:Note">
          <xsd:maxLength value="255"/>
        </xsd:restriction>
      </xsd:simpleType>
    </xsd:element>
    <xsd:element name="Invited_Students" ma:index="30" nillable="true" ma:displayName="Invited Students" ma:internalName="Invited_Students">
      <xsd:simpleType>
        <xsd:restriction base="dms:Note">
          <xsd:maxLength value="255"/>
        </xsd:restriction>
      </xsd:simpleType>
    </xsd:element>
    <xsd:element name="Self_Registration_Enabled" ma:index="31" nillable="true" ma:displayName="Self Registration Enabled" ma:internalName="Self_Registration_Enabled">
      <xsd:simpleType>
        <xsd:restriction base="dms:Boolean"/>
      </xsd:simpleType>
    </xsd:element>
    <xsd:element name="Has_Teacher_Only_SectionGroup" ma:index="32" nillable="true" ma:displayName="Has Teacher Only SectionGroup" ma:internalName="Has_Teacher_Only_SectionGroup">
      <xsd:simpleType>
        <xsd:restriction base="dms:Boolean"/>
      </xsd:simpleType>
    </xsd:element>
    <xsd:element name="Is_Collaboration_Space_Locked" ma:index="33" nillable="true" ma:displayName="Is Collaboration Space Locked" ma:internalName="Is_Collaboration_Space_Locked">
      <xsd:simpleType>
        <xsd:restriction base="dms:Boolean"/>
      </xsd:simpleType>
    </xsd:element>
    <xsd:element name="IsNotebookLocked" ma:index="34" nillable="true" ma:displayName="Is Notebook Locked" ma:internalName="IsNotebookLocked">
      <xsd:simpleType>
        <xsd:restriction base="dms:Boolean"/>
      </xsd:simpleType>
    </xsd:element>
    <xsd:element name="MediaServiceOCR" ma:index="35" nillable="true" ma:displayName="Extracted Text" ma:internalName="MediaServiceOCR" ma:readOnly="true">
      <xsd:simpleType>
        <xsd:restriction base="dms:Note">
          <xsd:maxLength value="255"/>
        </xsd:restriction>
      </xsd:simpleType>
    </xsd:element>
    <xsd:element name="MediaServiceGenerationTime" ma:index="36" nillable="true" ma:displayName="MediaServiceGenerationTime" ma:hidden="true" ma:internalName="MediaServiceGenerationTime" ma:readOnly="true">
      <xsd:simpleType>
        <xsd:restriction base="dms:Text"/>
      </xsd:simpleType>
    </xsd:element>
    <xsd:element name="MediaServiceEventHashCode" ma:index="37" nillable="true" ma:displayName="MediaServiceEventHashCode" ma:hidden="true" ma:internalName="MediaServiceEventHashCode" ma:readOnly="true">
      <xsd:simpleType>
        <xsd:restriction base="dms:Text"/>
      </xsd:simpleType>
    </xsd:element>
    <xsd:element name="MediaServiceLocation" ma:index="38" nillable="true" ma:displayName="Location" ma:internalName="MediaServiceLocation" ma:readOnly="true">
      <xsd:simpleType>
        <xsd:restriction base="dms:Text"/>
      </xsd:simpleType>
    </xsd:element>
    <xsd:element name="MediaServiceAutoKeyPoints" ma:index="39" nillable="true" ma:displayName="MediaServiceAutoKeyPoints" ma:hidden="true" ma:internalName="MediaServiceAutoKeyPoints" ma:readOnly="true">
      <xsd:simpleType>
        <xsd:restriction base="dms:Note"/>
      </xsd:simpleType>
    </xsd:element>
    <xsd:element name="MediaServiceKeyPoints" ma:index="40" nillable="true" ma:displayName="KeyPoints" ma:internalName="MediaServiceKeyPoints" ma:readOnly="true">
      <xsd:simpleType>
        <xsd:restriction base="dms:Note">
          <xsd:maxLength value="255"/>
        </xsd:restriction>
      </xsd:simpleType>
    </xsd:element>
    <xsd:element name="Teams_Channel_Section_Location" ma:index="41" nillable="true" ma:displayName="Teams Channel Section Location" ma:internalName="Teams_Channel_Section_Loca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ff2d560-cf91-4533-b5fd-b0fbd68fc09c"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NotebookType xmlns="e0501294-5b2e-4614-be8b-45ddaf73289b" xsi:nil="true"/>
    <Invited_Teachers xmlns="e0501294-5b2e-4614-be8b-45ddaf73289b" xsi:nil="true"/>
    <Owner xmlns="e0501294-5b2e-4614-be8b-45ddaf73289b">
      <UserInfo>
        <DisplayName/>
        <AccountId xsi:nil="true"/>
        <AccountType/>
      </UserInfo>
    </Owner>
    <FolderType xmlns="e0501294-5b2e-4614-be8b-45ddaf73289b" xsi:nil="true"/>
    <CultureName xmlns="e0501294-5b2e-4614-be8b-45ddaf73289b" xsi:nil="true"/>
    <Distribution_Groups xmlns="e0501294-5b2e-4614-be8b-45ddaf73289b" xsi:nil="true"/>
    <AppVersion xmlns="e0501294-5b2e-4614-be8b-45ddaf73289b" xsi:nil="true"/>
    <Invited_Students xmlns="e0501294-5b2e-4614-be8b-45ddaf73289b" xsi:nil="true"/>
    <Teachers xmlns="e0501294-5b2e-4614-be8b-45ddaf73289b">
      <UserInfo>
        <DisplayName/>
        <AccountId xsi:nil="true"/>
        <AccountType/>
      </UserInfo>
    </Teachers>
    <Student_Groups xmlns="e0501294-5b2e-4614-be8b-45ddaf73289b">
      <UserInfo>
        <DisplayName/>
        <AccountId xsi:nil="true"/>
        <AccountType/>
      </UserInfo>
    </Student_Groups>
    <Math_Settings xmlns="e0501294-5b2e-4614-be8b-45ddaf73289b" xsi:nil="true"/>
    <Templates xmlns="e0501294-5b2e-4614-be8b-45ddaf73289b" xsi:nil="true"/>
    <DefaultSectionNames xmlns="e0501294-5b2e-4614-be8b-45ddaf73289b" xsi:nil="true"/>
    <Teams_Channel_Section_Location xmlns="e0501294-5b2e-4614-be8b-45ddaf73289b" xsi:nil="true"/>
    <TeamsChannelId xmlns="e0501294-5b2e-4614-be8b-45ddaf73289b" xsi:nil="true"/>
    <IsNotebookLocked xmlns="e0501294-5b2e-4614-be8b-45ddaf73289b" xsi:nil="true"/>
    <Students xmlns="e0501294-5b2e-4614-be8b-45ddaf73289b">
      <UserInfo>
        <DisplayName/>
        <AccountId xsi:nil="true"/>
        <AccountType/>
      </UserInfo>
    </Students>
    <Self_Registration_Enabled xmlns="e0501294-5b2e-4614-be8b-45ddaf73289b" xsi:nil="true"/>
    <Has_Teacher_Only_SectionGroup xmlns="e0501294-5b2e-4614-be8b-45ddaf73289b" xsi:nil="true"/>
    <Is_Collaboration_Space_Locked xmlns="e0501294-5b2e-4614-be8b-45ddaf73289b" xsi:nil="true"/>
    <LMS_Mappings xmlns="e0501294-5b2e-4614-be8b-45ddaf73289b" xsi:nil="true"/>
  </documentManagement>
</p:properties>
</file>

<file path=customXml/itemProps1.xml><?xml version="1.0" encoding="utf-8"?>
<ds:datastoreItem xmlns:ds="http://schemas.openxmlformats.org/officeDocument/2006/customXml" ds:itemID="{64E6EB94-5CDF-4A38-9D00-B79A9230CE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0501294-5b2e-4614-be8b-45ddaf73289b"/>
    <ds:schemaRef ds:uri="2ff2d560-cf91-4533-b5fd-b0fbd68fc09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8725107-8D2B-4357-AC45-0FF1760C3375}">
  <ds:schemaRefs>
    <ds:schemaRef ds:uri="http://schemas.microsoft.com/sharepoint/v3/contenttype/forms"/>
  </ds:schemaRefs>
</ds:datastoreItem>
</file>

<file path=customXml/itemProps3.xml><?xml version="1.0" encoding="utf-8"?>
<ds:datastoreItem xmlns:ds="http://schemas.openxmlformats.org/officeDocument/2006/customXml" ds:itemID="{B82B8BFC-140A-46A5-9763-CB76656E552A}">
  <ds:schemaRefs>
    <ds:schemaRef ds:uri="http://purl.org/dc/terms/"/>
    <ds:schemaRef ds:uri="http://schemas.openxmlformats.org/package/2006/metadata/core-properties"/>
    <ds:schemaRef ds:uri="http://schemas.microsoft.com/office/2006/documentManagement/types"/>
    <ds:schemaRef ds:uri="2ff2d560-cf91-4533-b5fd-b0fbd68fc09c"/>
    <ds:schemaRef ds:uri="e0501294-5b2e-4614-be8b-45ddaf73289b"/>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164</TotalTime>
  <Words>514</Words>
  <Application>Microsoft Office PowerPoint</Application>
  <PresentationFormat>Widescreen</PresentationFormat>
  <Paragraphs>22</Paragraphs>
  <Slides>5</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Arial Black</vt:lpstr>
      <vt:lpstr>Calibri</vt:lpstr>
      <vt:lpstr>Calibri Light</vt:lpstr>
      <vt:lpstr>Office Theme</vt:lpstr>
      <vt:lpstr>PowerPoint Presentation</vt:lpstr>
      <vt:lpstr>PowerPoint Presentation</vt:lpstr>
      <vt:lpstr>PowerPoint Presentation</vt:lpstr>
      <vt:lpstr>PowerPoint Presentation</vt:lpstr>
      <vt:lpstr>PowerPoint Presentation</vt:lpstr>
    </vt:vector>
  </TitlesOfParts>
  <Company>Gosforth East Middle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Yeoman, Mike</dc:creator>
  <cp:lastModifiedBy>Williams, Mark</cp:lastModifiedBy>
  <cp:revision>18</cp:revision>
  <dcterms:created xsi:type="dcterms:W3CDTF">2020-10-12T09:46:20Z</dcterms:created>
  <dcterms:modified xsi:type="dcterms:W3CDTF">2020-10-21T12:11:27Z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0x0101001470F42F620226458635AD1425609BBB</vt:lpwstr>
  </property>
</Properties>
</file>