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61" r:id="rId4"/>
    <p:sldId id="257" r:id="rId5"/>
    <p:sldId id="263" r:id="rId6"/>
    <p:sldId id="258" r:id="rId7"/>
    <p:sldId id="266" r:id="rId8"/>
    <p:sldId id="259" r:id="rId9"/>
    <p:sldId id="268" r:id="rId10"/>
    <p:sldId id="274" r:id="rId11"/>
    <p:sldId id="269" r:id="rId12"/>
    <p:sldId id="272" r:id="rId13"/>
    <p:sldId id="273" r:id="rId14"/>
    <p:sldId id="271" r:id="rId15"/>
    <p:sldId id="275" r:id="rId16"/>
    <p:sldId id="276" r:id="rId17"/>
    <p:sldId id="277" r:id="rId18"/>
    <p:sldId id="278" r:id="rId19"/>
    <p:sldId id="285" r:id="rId20"/>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397" autoAdjust="0"/>
    <p:restoredTop sz="94660"/>
  </p:normalViewPr>
  <p:slideViewPr>
    <p:cSldViewPr snapToGrid="0">
      <p:cViewPr varScale="1">
        <p:scale>
          <a:sx n="114" d="100"/>
          <a:sy n="114"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CDE1-FBB6-428D-B809-1676910536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9E0915C-A24E-4D50-B328-16B3DA9440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57EC8F-D3E5-474B-8C99-E04E7265E0E2}"/>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D146262C-54B4-463A-990E-59A8770E07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92E57A-4B1B-4BCE-BEE8-7D43DDF9DF53}"/>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130822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01634-37AD-4108-B1D5-0DCC872CBD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645993-1E64-41FB-B54B-CBA0EBB98F5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E26426-DD98-40BD-9CD3-CD689B404A95}"/>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C694EAAD-2362-4F74-A6C4-028E20988C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BAF93A-3739-4089-B549-0C5385D55EEF}"/>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3135014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2BF3-7B01-4F0B-828F-272E86E1F8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1A1030E-754B-4F17-8F03-27F232B4C4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D1264B9-D692-4C43-A6F1-122EA3E750B0}"/>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A7ECF033-F792-429D-9D4D-B0596FC642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3ED7A1-21CD-45A3-AC0C-282ABDC99839}"/>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1167863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0EF34-6119-4D0C-8D29-B100808D46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9C744B-5F6F-49C4-B583-A7D606E6BCD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BE3FAE0-43D0-4EBA-9E27-1E898D2A93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B2C4EFB-7EA7-4F5F-999A-8B5736642D6F}"/>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6" name="Footer Placeholder 5">
            <a:extLst>
              <a:ext uri="{FF2B5EF4-FFF2-40B4-BE49-F238E27FC236}">
                <a16:creationId xmlns:a16="http://schemas.microsoft.com/office/drawing/2014/main" id="{084CA6A8-36FB-4C7F-8FFB-5A4BBE289C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88089A-C056-4E9D-BF7A-12FAC2BE9557}"/>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2325673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EF1A7-8337-4C55-B851-AAE5588BD7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4CCF250-E796-497E-B44E-91F3320762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3462648-5877-4C65-B53C-1575ADBC3C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E5A7D07-9383-4606-AF35-EC6CEA8F4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2038FC3-1D0C-47D1-8D0D-07548D5CF7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157B12F-3752-4E31-9976-F5150760C0DF}"/>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8" name="Footer Placeholder 7">
            <a:extLst>
              <a:ext uri="{FF2B5EF4-FFF2-40B4-BE49-F238E27FC236}">
                <a16:creationId xmlns:a16="http://schemas.microsoft.com/office/drawing/2014/main" id="{EBCA65F4-8DA5-4AED-903A-ED0D16C078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DDFF79E-2FAF-4E32-BFCB-B85CCDCD8021}"/>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2699981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655D0-322D-43E8-904D-C8154B09F5C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AB3B543-2629-4178-9CFF-1CE1B74A0D9A}"/>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4" name="Footer Placeholder 3">
            <a:extLst>
              <a:ext uri="{FF2B5EF4-FFF2-40B4-BE49-F238E27FC236}">
                <a16:creationId xmlns:a16="http://schemas.microsoft.com/office/drawing/2014/main" id="{A8405CDE-7BC6-47D8-A06B-6296B930F2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8DD182-9336-44F0-965F-8BD0E2C862F1}"/>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1856218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8C5A51-DCD6-418C-9D2A-C079BB180A1C}"/>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3" name="Footer Placeholder 2">
            <a:extLst>
              <a:ext uri="{FF2B5EF4-FFF2-40B4-BE49-F238E27FC236}">
                <a16:creationId xmlns:a16="http://schemas.microsoft.com/office/drawing/2014/main" id="{88EDCF78-A476-4784-A6C1-E641F7D019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23E9867-061E-4732-9A15-A18D470FE1DF}"/>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3949896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F3E59-C63A-4853-8763-55C696A159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10F0F0-953A-433D-8C0B-62261F7E87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7AC30B-2790-4444-8C20-75C3917883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CFF3835-EF67-4E5E-B27F-890ABE58CC1F}"/>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6" name="Footer Placeholder 5">
            <a:extLst>
              <a:ext uri="{FF2B5EF4-FFF2-40B4-BE49-F238E27FC236}">
                <a16:creationId xmlns:a16="http://schemas.microsoft.com/office/drawing/2014/main" id="{69884CB2-3E8B-456A-8AE5-1E5AF48442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21C748-CA79-4B33-9349-317578751367}"/>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2921458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266C0-0DE0-4CC0-BE49-0286CB589C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2EE7976-68E4-4DE2-BD79-C743AF5D39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DF174D-F9A7-431E-9164-E248B4E48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6A8DD1-F2F6-4AA7-944A-73280BE8C517}"/>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6" name="Footer Placeholder 5">
            <a:extLst>
              <a:ext uri="{FF2B5EF4-FFF2-40B4-BE49-F238E27FC236}">
                <a16:creationId xmlns:a16="http://schemas.microsoft.com/office/drawing/2014/main" id="{12407D2B-1F94-4784-9183-50DF8F9655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7D4B59-D2AA-4CCC-B957-A1B81E6B799E}"/>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1683913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2FD21-D8A3-49FD-9233-3279D5872D7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707DDDC-3DB5-4C7C-BF58-A9BB47270DA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5C40FB-7A80-47DE-B9F6-B6A57D962947}"/>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C2E0C5B8-4A7C-40D5-B502-57483B0295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6EE5CF-EA92-42EA-B3FF-0387E9535A7D}"/>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4057607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710023-6C37-4BE3-A093-68311391BD1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2B470C7-D0D6-4561-880E-1C15D6AD864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BA4E84-A12E-48F3-B533-5CEB5DA1FB59}"/>
              </a:ext>
            </a:extLst>
          </p:cNvPr>
          <p:cNvSpPr>
            <a:spLocks noGrp="1"/>
          </p:cNvSpPr>
          <p:nvPr>
            <p:ph type="dt" sz="half" idx="10"/>
          </p:nvPr>
        </p:nvSpPr>
        <p:spPr/>
        <p:txBody>
          <a:body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A8F6189C-DE9C-4A0E-B2EE-5DEC819BB6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062E7C-BFFB-4F74-84D5-3769569C2F9B}"/>
              </a:ext>
            </a:extLst>
          </p:cNvPr>
          <p:cNvSpPr>
            <a:spLocks noGrp="1"/>
          </p:cNvSpPr>
          <p:nvPr>
            <p:ph type="sldNum" sz="quarter" idx="12"/>
          </p:nvPr>
        </p:nvSpPr>
        <p:spPr/>
        <p:txBody>
          <a:bodyPr/>
          <a:lstStyle/>
          <a:p>
            <a:fld id="{E2E9A30D-06D5-41F2-A129-048AEBB6AE94}" type="slidenum">
              <a:rPr lang="en-US" smtClean="0"/>
              <a:t>‹#›</a:t>
            </a:fld>
            <a:endParaRPr lang="en-US"/>
          </a:p>
        </p:txBody>
      </p:sp>
    </p:spTree>
    <p:extLst>
      <p:ext uri="{BB962C8B-B14F-4D97-AF65-F5344CB8AC3E}">
        <p14:creationId xmlns:p14="http://schemas.microsoft.com/office/powerpoint/2010/main" val="95124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AA42DC-CF17-42DE-89BE-536D000979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5F4F21E-F396-4B08-9880-4906375A2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62C230-3474-4480-884E-6AE54D553F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571EA5-4448-4D46-B113-1F32E9410F1A}" type="datetimeFigureOut">
              <a:rPr lang="en-US" smtClean="0"/>
              <a:t>10/21/2020</a:t>
            </a:fld>
            <a:endParaRPr lang="en-US"/>
          </a:p>
        </p:txBody>
      </p:sp>
      <p:sp>
        <p:nvSpPr>
          <p:cNvPr id="5" name="Footer Placeholder 4">
            <a:extLst>
              <a:ext uri="{FF2B5EF4-FFF2-40B4-BE49-F238E27FC236}">
                <a16:creationId xmlns:a16="http://schemas.microsoft.com/office/drawing/2014/main" id="{4E9BF447-4B9F-4265-97C8-61485DE676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380294-C442-40D7-BCD8-E6A0C31263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E9A30D-06D5-41F2-A129-048AEBB6AE94}" type="slidenum">
              <a:rPr lang="en-US" smtClean="0"/>
              <a:t>‹#›</a:t>
            </a:fld>
            <a:endParaRPr lang="en-US"/>
          </a:p>
        </p:txBody>
      </p:sp>
    </p:spTree>
    <p:extLst>
      <p:ext uri="{BB962C8B-B14F-4D97-AF65-F5344CB8AC3E}">
        <p14:creationId xmlns:p14="http://schemas.microsoft.com/office/powerpoint/2010/main" val="419525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E69E83-65B3-4303-AEBB-7779739D8852}"/>
              </a:ext>
            </a:extLst>
          </p:cNvPr>
          <p:cNvSpPr txBox="1"/>
          <p:nvPr/>
        </p:nvSpPr>
        <p:spPr>
          <a:xfrm>
            <a:off x="838200" y="1174409"/>
            <a:ext cx="10515600" cy="4893647"/>
          </a:xfrm>
          <a:prstGeom prst="rect">
            <a:avLst/>
          </a:prstGeom>
          <a:noFill/>
        </p:spPr>
        <p:txBody>
          <a:bodyPr wrap="square" rtlCol="0">
            <a:spAutoFit/>
          </a:bodyPr>
          <a:lstStyle/>
          <a:p>
            <a:pPr algn="ctr"/>
            <a:r>
              <a:rPr lang="en-GB" sz="2400" dirty="0">
                <a:highlight>
                  <a:srgbClr val="FFFF00"/>
                </a:highlight>
              </a:rPr>
              <a:t>Boo!</a:t>
            </a:r>
          </a:p>
          <a:p>
            <a:pPr algn="ctr"/>
            <a:r>
              <a:rPr lang="en-GB" sz="2400" dirty="0"/>
              <a:t>A project our visiting Year 4s normally complete on open evening.</a:t>
            </a:r>
          </a:p>
          <a:p>
            <a:pPr algn="ctr"/>
            <a:endParaRPr lang="en-GB" sz="2400" dirty="0"/>
          </a:p>
          <a:p>
            <a:pPr algn="ctr"/>
            <a:r>
              <a:rPr lang="en-GB" sz="2400" dirty="0"/>
              <a:t>Sadly, we can’t welcome you into one of our superb ICT suites this year for open night.  However, you could try the task we normally try at school in your own home.</a:t>
            </a:r>
          </a:p>
          <a:p>
            <a:pPr algn="ctr"/>
            <a:endParaRPr lang="en-GB" sz="2400" dirty="0"/>
          </a:p>
          <a:p>
            <a:pPr algn="ctr"/>
            <a:r>
              <a:rPr lang="en-GB" sz="2400" dirty="0"/>
              <a:t>All you need is access to Scratch online.  You can follow the instructions on slides 2 to 9.  The slides we use on open evening to show you what to do are on  slides 10 to 18.</a:t>
            </a:r>
          </a:p>
          <a:p>
            <a:pPr algn="ctr"/>
            <a:endParaRPr lang="en-GB" sz="2400" dirty="0"/>
          </a:p>
          <a:p>
            <a:pPr algn="ctr"/>
            <a:r>
              <a:rPr lang="en-GB" sz="2400" dirty="0"/>
              <a:t>Happy coding!</a:t>
            </a:r>
          </a:p>
          <a:p>
            <a:pPr algn="ctr"/>
            <a:endParaRPr lang="en-GB" sz="2400" dirty="0"/>
          </a:p>
          <a:p>
            <a:pPr algn="ctr"/>
            <a:r>
              <a:rPr lang="en-GB" sz="2400" dirty="0"/>
              <a:t>(And watch out for those ghosts! </a:t>
            </a:r>
            <a:r>
              <a:rPr lang="en-GB" sz="2400" dirty="0" err="1"/>
              <a:t>Mwahahahaha</a:t>
            </a:r>
            <a:r>
              <a:rPr lang="en-GB" sz="2400" dirty="0"/>
              <a:t>!)</a:t>
            </a:r>
          </a:p>
        </p:txBody>
      </p:sp>
      <p:sp>
        <p:nvSpPr>
          <p:cNvPr id="3" name="Title 1">
            <a:extLst>
              <a:ext uri="{FF2B5EF4-FFF2-40B4-BE49-F238E27FC236}">
                <a16:creationId xmlns:a16="http://schemas.microsoft.com/office/drawing/2014/main" id="{F2DB0DCC-8C40-44B5-9026-7BFE9D296D6D}"/>
              </a:ext>
            </a:extLst>
          </p:cNvPr>
          <p:cNvSpPr txBox="1">
            <a:spLocks/>
          </p:cNvSpPr>
          <p:nvPr/>
        </p:nvSpPr>
        <p:spPr>
          <a:xfrm>
            <a:off x="838200" y="0"/>
            <a:ext cx="10515600" cy="1325563"/>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WALT (We Are Learning To): Experiment with changes to a sprite </a:t>
            </a:r>
            <a:endParaRPr lang="en-US" dirty="0"/>
          </a:p>
        </p:txBody>
      </p:sp>
    </p:spTree>
    <p:extLst>
      <p:ext uri="{BB962C8B-B14F-4D97-AF65-F5344CB8AC3E}">
        <p14:creationId xmlns:p14="http://schemas.microsoft.com/office/powerpoint/2010/main" val="677794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BEC954-B5DE-42F9-AB97-A02D4D867DE6}"/>
              </a:ext>
            </a:extLst>
          </p:cNvPr>
          <p:cNvPicPr>
            <a:picLocks noChangeAspect="1"/>
          </p:cNvPicPr>
          <p:nvPr/>
        </p:nvPicPr>
        <p:blipFill>
          <a:blip r:embed="rId2"/>
          <a:stretch>
            <a:fillRect/>
          </a:stretch>
        </p:blipFill>
        <p:spPr>
          <a:xfrm>
            <a:off x="0" y="0"/>
            <a:ext cx="12192000" cy="13067410"/>
          </a:xfrm>
          <a:prstGeom prst="rect">
            <a:avLst/>
          </a:prstGeom>
        </p:spPr>
      </p:pic>
    </p:spTree>
    <p:extLst>
      <p:ext uri="{BB962C8B-B14F-4D97-AF65-F5344CB8AC3E}">
        <p14:creationId xmlns:p14="http://schemas.microsoft.com/office/powerpoint/2010/main" val="2505975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1B71B-BB2C-4C0E-8C8F-B1B8451A368F}"/>
              </a:ext>
            </a:extLst>
          </p:cNvPr>
          <p:cNvPicPr>
            <a:picLocks noChangeAspect="1"/>
          </p:cNvPicPr>
          <p:nvPr/>
        </p:nvPicPr>
        <p:blipFill>
          <a:blip r:embed="rId2"/>
          <a:stretch>
            <a:fillRect/>
          </a:stretch>
        </p:blipFill>
        <p:spPr>
          <a:xfrm>
            <a:off x="-2" y="-7038003"/>
            <a:ext cx="13990322" cy="14073711"/>
          </a:xfrm>
          <a:prstGeom prst="rect">
            <a:avLst/>
          </a:prstGeom>
        </p:spPr>
      </p:pic>
    </p:spTree>
    <p:extLst>
      <p:ext uri="{BB962C8B-B14F-4D97-AF65-F5344CB8AC3E}">
        <p14:creationId xmlns:p14="http://schemas.microsoft.com/office/powerpoint/2010/main" val="3110311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6189E3-3EF2-4CC3-BFB8-DDA0C81D0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11695680"/>
          </a:xfrm>
          <a:prstGeom prst="rect">
            <a:avLst/>
          </a:prstGeom>
        </p:spPr>
      </p:pic>
    </p:spTree>
    <p:extLst>
      <p:ext uri="{BB962C8B-B14F-4D97-AF65-F5344CB8AC3E}">
        <p14:creationId xmlns:p14="http://schemas.microsoft.com/office/powerpoint/2010/main" val="2766813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6189E3-3EF2-4CC3-BFB8-DDA0C81D0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345681"/>
            <a:ext cx="12313920" cy="14203681"/>
          </a:xfrm>
          <a:prstGeom prst="rect">
            <a:avLst/>
          </a:prstGeom>
        </p:spPr>
      </p:pic>
    </p:spTree>
    <p:extLst>
      <p:ext uri="{BB962C8B-B14F-4D97-AF65-F5344CB8AC3E}">
        <p14:creationId xmlns:p14="http://schemas.microsoft.com/office/powerpoint/2010/main" val="2582700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05E4D4-4F74-4579-8ADA-97C10553E6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4471"/>
            <a:ext cx="12192000" cy="10881500"/>
          </a:xfrm>
          <a:prstGeom prst="rect">
            <a:avLst/>
          </a:prstGeom>
        </p:spPr>
      </p:pic>
    </p:spTree>
    <p:extLst>
      <p:ext uri="{BB962C8B-B14F-4D97-AF65-F5344CB8AC3E}">
        <p14:creationId xmlns:p14="http://schemas.microsoft.com/office/powerpoint/2010/main" val="2816362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05E4D4-4F74-4579-8ADA-97C10553E6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780546"/>
            <a:ext cx="12191999" cy="17630066"/>
          </a:xfrm>
          <a:prstGeom prst="rect">
            <a:avLst/>
          </a:prstGeom>
        </p:spPr>
      </p:pic>
    </p:spTree>
    <p:extLst>
      <p:ext uri="{BB962C8B-B14F-4D97-AF65-F5344CB8AC3E}">
        <p14:creationId xmlns:p14="http://schemas.microsoft.com/office/powerpoint/2010/main" val="3178785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997E32-64B3-4D86-A332-71A624DAA4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32299"/>
            <a:ext cx="12192000" cy="16569839"/>
          </a:xfrm>
          <a:prstGeom prst="rect">
            <a:avLst/>
          </a:prstGeom>
        </p:spPr>
      </p:pic>
    </p:spTree>
    <p:extLst>
      <p:ext uri="{BB962C8B-B14F-4D97-AF65-F5344CB8AC3E}">
        <p14:creationId xmlns:p14="http://schemas.microsoft.com/office/powerpoint/2010/main" val="55954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997E32-64B3-4D86-A332-71A624DAA4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206172"/>
            <a:ext cx="12192001" cy="9133137"/>
          </a:xfrm>
          <a:prstGeom prst="rect">
            <a:avLst/>
          </a:prstGeom>
        </p:spPr>
      </p:pic>
    </p:spTree>
    <p:extLst>
      <p:ext uri="{BB962C8B-B14F-4D97-AF65-F5344CB8AC3E}">
        <p14:creationId xmlns:p14="http://schemas.microsoft.com/office/powerpoint/2010/main" val="4206943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1D362-F4BE-4A3B-AF73-857825CC4B63}"/>
              </a:ext>
            </a:extLst>
          </p:cNvPr>
          <p:cNvSpPr>
            <a:spLocks noGrp="1"/>
          </p:cNvSpPr>
          <p:nvPr>
            <p:ph type="title"/>
          </p:nvPr>
        </p:nvSpPr>
        <p:spPr/>
        <p:txBody>
          <a:bodyPr/>
          <a:lstStyle/>
          <a:p>
            <a:r>
              <a:rPr lang="en-GB" dirty="0"/>
              <a:t>Part 1</a:t>
            </a:r>
            <a:endParaRPr lang="en-US" dirty="0"/>
          </a:p>
        </p:txBody>
      </p:sp>
      <p:sp>
        <p:nvSpPr>
          <p:cNvPr id="3" name="Content Placeholder 2">
            <a:extLst>
              <a:ext uri="{FF2B5EF4-FFF2-40B4-BE49-F238E27FC236}">
                <a16:creationId xmlns:a16="http://schemas.microsoft.com/office/drawing/2014/main" id="{895E4479-2ACB-435E-817A-5C91C3150211}"/>
              </a:ext>
            </a:extLst>
          </p:cNvPr>
          <p:cNvSpPr>
            <a:spLocks noGrp="1"/>
          </p:cNvSpPr>
          <p:nvPr>
            <p:ph idx="1"/>
          </p:nvPr>
        </p:nvSpPr>
        <p:spPr/>
        <p:txBody>
          <a:bodyPr>
            <a:normAutofit lnSpcReduction="10000"/>
          </a:bodyPr>
          <a:lstStyle/>
          <a:p>
            <a:r>
              <a:rPr lang="en-GB" dirty="0"/>
              <a:t>1 - How to change sprite</a:t>
            </a:r>
          </a:p>
          <a:p>
            <a:r>
              <a:rPr lang="en-GB" dirty="0"/>
              <a:t>2 - How to send the sprite to the middle of the screen.</a:t>
            </a:r>
          </a:p>
          <a:p>
            <a:r>
              <a:rPr lang="en-GB" dirty="0"/>
              <a:t>3 - How to change the invisibility of your sprite.</a:t>
            </a:r>
          </a:p>
          <a:p>
            <a:r>
              <a:rPr lang="en-GB" dirty="0"/>
              <a:t>4 - How to use a repeat loop to get the invisibility to reduce to zero.</a:t>
            </a:r>
          </a:p>
          <a:p>
            <a:r>
              <a:rPr lang="en-GB" dirty="0"/>
              <a:t>5 - How to add sound effects</a:t>
            </a:r>
          </a:p>
          <a:p>
            <a:r>
              <a:rPr lang="en-GB" dirty="0"/>
              <a:t>6 - How to get the sprite to say something.</a:t>
            </a:r>
          </a:p>
          <a:p>
            <a:r>
              <a:rPr lang="en-GB" dirty="0"/>
              <a:t>7 – How to get the sprite to move somewhere to a place on the screen.</a:t>
            </a:r>
          </a:p>
          <a:p>
            <a:r>
              <a:rPr lang="en-GB" dirty="0"/>
              <a:t>8 –How to make the sprite seem to get closer.</a:t>
            </a:r>
          </a:p>
          <a:p>
            <a:endParaRPr lang="en-GB" dirty="0"/>
          </a:p>
        </p:txBody>
      </p:sp>
    </p:spTree>
    <p:extLst>
      <p:ext uri="{BB962C8B-B14F-4D97-AF65-F5344CB8AC3E}">
        <p14:creationId xmlns:p14="http://schemas.microsoft.com/office/powerpoint/2010/main" val="2328162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CEB9683-AD31-4744-85A1-6A24625AA78F}"/>
              </a:ext>
            </a:extLst>
          </p:cNvPr>
          <p:cNvSpPr txBox="1"/>
          <p:nvPr/>
        </p:nvSpPr>
        <p:spPr>
          <a:xfrm>
            <a:off x="321525" y="188686"/>
            <a:ext cx="6108304" cy="523220"/>
          </a:xfrm>
          <a:prstGeom prst="rect">
            <a:avLst/>
          </a:prstGeom>
          <a:noFill/>
        </p:spPr>
        <p:txBody>
          <a:bodyPr wrap="square" rtlCol="0">
            <a:spAutoFit/>
          </a:bodyPr>
          <a:lstStyle/>
          <a:p>
            <a:r>
              <a:rPr lang="en-GB" sz="2800" dirty="0"/>
              <a:t>Bronze task 1 – Copy the code below. </a:t>
            </a:r>
            <a:endParaRPr lang="en-US" sz="2800" dirty="0"/>
          </a:p>
        </p:txBody>
      </p:sp>
      <p:sp>
        <p:nvSpPr>
          <p:cNvPr id="11" name="TextBox 10">
            <a:extLst>
              <a:ext uri="{FF2B5EF4-FFF2-40B4-BE49-F238E27FC236}">
                <a16:creationId xmlns:a16="http://schemas.microsoft.com/office/drawing/2014/main" id="{D5A457A6-79F2-484E-9E24-9C8146013F9D}"/>
              </a:ext>
            </a:extLst>
          </p:cNvPr>
          <p:cNvSpPr txBox="1"/>
          <p:nvPr/>
        </p:nvSpPr>
        <p:spPr>
          <a:xfrm>
            <a:off x="6583680" y="265630"/>
            <a:ext cx="4015843" cy="369332"/>
          </a:xfrm>
          <a:prstGeom prst="rect">
            <a:avLst/>
          </a:prstGeom>
          <a:noFill/>
        </p:spPr>
        <p:txBody>
          <a:bodyPr wrap="none" rtlCol="0">
            <a:spAutoFit/>
          </a:bodyPr>
          <a:lstStyle/>
          <a:p>
            <a:r>
              <a:rPr lang="en-GB" dirty="0"/>
              <a:t>Try a different spooky sound if you want!</a:t>
            </a:r>
            <a:endParaRPr lang="en-US" dirty="0"/>
          </a:p>
        </p:txBody>
      </p:sp>
      <p:sp>
        <p:nvSpPr>
          <p:cNvPr id="19" name="Rectangle 18">
            <a:extLst>
              <a:ext uri="{FF2B5EF4-FFF2-40B4-BE49-F238E27FC236}">
                <a16:creationId xmlns:a16="http://schemas.microsoft.com/office/drawing/2014/main" id="{A511FB1A-454E-46C2-9837-9B3D4FEC6361}"/>
              </a:ext>
            </a:extLst>
          </p:cNvPr>
          <p:cNvSpPr/>
          <p:nvPr/>
        </p:nvSpPr>
        <p:spPr>
          <a:xfrm>
            <a:off x="460904" y="6203778"/>
            <a:ext cx="7999241" cy="477054"/>
          </a:xfrm>
          <a:prstGeom prst="rect">
            <a:avLst/>
          </a:prstGeom>
        </p:spPr>
        <p:txBody>
          <a:bodyPr wrap="none">
            <a:spAutoFit/>
          </a:bodyPr>
          <a:lstStyle/>
          <a:p>
            <a:r>
              <a:rPr lang="en-GB" sz="2500" dirty="0"/>
              <a:t>When you’re done go to the challenge on Slide 5 (Gold Task)</a:t>
            </a:r>
            <a:endParaRPr lang="en-US" sz="2500" dirty="0"/>
          </a:p>
        </p:txBody>
      </p:sp>
      <p:cxnSp>
        <p:nvCxnSpPr>
          <p:cNvPr id="13" name="Straight Arrow Connector 12">
            <a:extLst>
              <a:ext uri="{FF2B5EF4-FFF2-40B4-BE49-F238E27FC236}">
                <a16:creationId xmlns:a16="http://schemas.microsoft.com/office/drawing/2014/main" id="{30A9727A-8D21-482A-A81C-9C04F498E843}"/>
              </a:ext>
            </a:extLst>
          </p:cNvPr>
          <p:cNvCxnSpPr>
            <a:cxnSpLocks/>
          </p:cNvCxnSpPr>
          <p:nvPr/>
        </p:nvCxnSpPr>
        <p:spPr>
          <a:xfrm>
            <a:off x="2213811" y="3939435"/>
            <a:ext cx="2419149" cy="17415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524" y="872367"/>
            <a:ext cx="5106247" cy="5177913"/>
          </a:xfrm>
          <a:prstGeom prst="rect">
            <a:avLst/>
          </a:prstGeom>
        </p:spPr>
      </p:pic>
      <p:cxnSp>
        <p:nvCxnSpPr>
          <p:cNvPr id="10" name="Straight Arrow Connector 9">
            <a:extLst>
              <a:ext uri="{FF2B5EF4-FFF2-40B4-BE49-F238E27FC236}">
                <a16:creationId xmlns:a16="http://schemas.microsoft.com/office/drawing/2014/main" id="{2EAE1C96-C11F-4E1F-952F-96020E3F40A3}"/>
              </a:ext>
            </a:extLst>
          </p:cNvPr>
          <p:cNvCxnSpPr>
            <a:cxnSpLocks/>
          </p:cNvCxnSpPr>
          <p:nvPr/>
        </p:nvCxnSpPr>
        <p:spPr>
          <a:xfrm flipV="1">
            <a:off x="2630905" y="487681"/>
            <a:ext cx="3952775" cy="34517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443A71C-31B6-48AA-9E7B-83A74BAABBE1}"/>
              </a:ext>
            </a:extLst>
          </p:cNvPr>
          <p:cNvSpPr txBox="1"/>
          <p:nvPr/>
        </p:nvSpPr>
        <p:spPr>
          <a:xfrm>
            <a:off x="4460524" y="5573031"/>
            <a:ext cx="5287858" cy="369332"/>
          </a:xfrm>
          <a:prstGeom prst="rect">
            <a:avLst/>
          </a:prstGeom>
          <a:noFill/>
        </p:spPr>
        <p:txBody>
          <a:bodyPr wrap="none" rtlCol="0">
            <a:spAutoFit/>
          </a:bodyPr>
          <a:lstStyle/>
          <a:p>
            <a:r>
              <a:rPr lang="en-GB" dirty="0"/>
              <a:t>Get the sprite to say something else spooky if you like!</a:t>
            </a:r>
            <a:endParaRPr lang="en-US" dirty="0"/>
          </a:p>
        </p:txBody>
      </p:sp>
      <p:cxnSp>
        <p:nvCxnSpPr>
          <p:cNvPr id="14" name="Straight Arrow Connector 13"/>
          <p:cNvCxnSpPr/>
          <p:nvPr/>
        </p:nvCxnSpPr>
        <p:spPr>
          <a:xfrm>
            <a:off x="3181248" y="4625525"/>
            <a:ext cx="1583257" cy="9475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Picture 1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2236" y="1192399"/>
            <a:ext cx="5886051" cy="4380632"/>
          </a:xfrm>
          <a:prstGeom prst="rect">
            <a:avLst/>
          </a:prstGeom>
        </p:spPr>
      </p:pic>
      <p:sp>
        <p:nvSpPr>
          <p:cNvPr id="16" name="TextBox 15"/>
          <p:cNvSpPr txBox="1"/>
          <p:nvPr/>
        </p:nvSpPr>
        <p:spPr>
          <a:xfrm>
            <a:off x="6086374" y="1050889"/>
            <a:ext cx="4190879" cy="375939"/>
          </a:xfrm>
          <a:prstGeom prst="rect">
            <a:avLst/>
          </a:prstGeom>
          <a:noFill/>
        </p:spPr>
        <p:txBody>
          <a:bodyPr wrap="square" rtlCol="0">
            <a:spAutoFit/>
          </a:bodyPr>
          <a:lstStyle/>
          <a:p>
            <a:r>
              <a:rPr lang="en-GB" dirty="0"/>
              <a:t>Here are the pieces you will need:</a:t>
            </a:r>
          </a:p>
        </p:txBody>
      </p:sp>
    </p:spTree>
    <p:extLst>
      <p:ext uri="{BB962C8B-B14F-4D97-AF65-F5344CB8AC3E}">
        <p14:creationId xmlns:p14="http://schemas.microsoft.com/office/powerpoint/2010/main" val="1070048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1A2A99-7BED-410B-BF25-6494616E379D}"/>
              </a:ext>
            </a:extLst>
          </p:cNvPr>
          <p:cNvSpPr txBox="1"/>
          <p:nvPr/>
        </p:nvSpPr>
        <p:spPr>
          <a:xfrm>
            <a:off x="321525" y="188686"/>
            <a:ext cx="6108304" cy="523220"/>
          </a:xfrm>
          <a:prstGeom prst="rect">
            <a:avLst/>
          </a:prstGeom>
          <a:noFill/>
        </p:spPr>
        <p:txBody>
          <a:bodyPr wrap="square" rtlCol="0">
            <a:spAutoFit/>
          </a:bodyPr>
          <a:lstStyle/>
          <a:p>
            <a:r>
              <a:rPr lang="en-GB" sz="2800" dirty="0"/>
              <a:t>Silver task 1 – Copy the task below. </a:t>
            </a:r>
            <a:endParaRPr lang="en-US" sz="2800" dirty="0"/>
          </a:p>
        </p:txBody>
      </p:sp>
      <p:sp>
        <p:nvSpPr>
          <p:cNvPr id="3" name="TextBox 2">
            <a:extLst>
              <a:ext uri="{FF2B5EF4-FFF2-40B4-BE49-F238E27FC236}">
                <a16:creationId xmlns:a16="http://schemas.microsoft.com/office/drawing/2014/main" id="{19B178FD-33A0-43E9-83EC-BC32FFF5ACF3}"/>
              </a:ext>
            </a:extLst>
          </p:cNvPr>
          <p:cNvSpPr txBox="1"/>
          <p:nvPr/>
        </p:nvSpPr>
        <p:spPr>
          <a:xfrm>
            <a:off x="487680" y="1325880"/>
            <a:ext cx="6888480" cy="4832092"/>
          </a:xfrm>
          <a:prstGeom prst="rect">
            <a:avLst/>
          </a:prstGeom>
          <a:noFill/>
        </p:spPr>
        <p:txBody>
          <a:bodyPr wrap="square" rtlCol="0">
            <a:spAutoFit/>
          </a:bodyPr>
          <a:lstStyle/>
          <a:p>
            <a:r>
              <a:rPr lang="en-GB" sz="4400" dirty="0"/>
              <a:t>Follow the written instructions to make the code on Slides 12 – 15.</a:t>
            </a:r>
          </a:p>
          <a:p>
            <a:r>
              <a:rPr lang="en-GB" sz="4400" dirty="0"/>
              <a:t/>
            </a:r>
            <a:br>
              <a:rPr lang="en-GB" sz="4400" dirty="0"/>
            </a:br>
            <a:r>
              <a:rPr lang="en-GB" sz="4400" dirty="0"/>
              <a:t>When you’re done go to the challenge on Slide 5 (Gold Task)</a:t>
            </a:r>
            <a:endParaRPr lang="en-US" sz="4400" dirty="0"/>
          </a:p>
        </p:txBody>
      </p:sp>
    </p:spTree>
    <p:extLst>
      <p:ext uri="{BB962C8B-B14F-4D97-AF65-F5344CB8AC3E}">
        <p14:creationId xmlns:p14="http://schemas.microsoft.com/office/powerpoint/2010/main" val="39654826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25FE68-A8CC-4019-BF1A-DF8F0C0F1744}"/>
              </a:ext>
            </a:extLst>
          </p:cNvPr>
          <p:cNvSpPr txBox="1"/>
          <p:nvPr/>
        </p:nvSpPr>
        <p:spPr>
          <a:xfrm>
            <a:off x="321523" y="0"/>
            <a:ext cx="10194075" cy="954107"/>
          </a:xfrm>
          <a:prstGeom prst="rect">
            <a:avLst/>
          </a:prstGeom>
          <a:noFill/>
        </p:spPr>
        <p:txBody>
          <a:bodyPr wrap="square" rtlCol="0">
            <a:spAutoFit/>
          </a:bodyPr>
          <a:lstStyle/>
          <a:p>
            <a:r>
              <a:rPr lang="en-GB" sz="2800" dirty="0"/>
              <a:t>Gold task 1 – Get these pieces together and put them in order to make what you saw the teacher demonstrate! </a:t>
            </a:r>
            <a:endParaRPr lang="en-US" sz="2800" dirty="0"/>
          </a:p>
        </p:txBody>
      </p:sp>
      <p:sp>
        <p:nvSpPr>
          <p:cNvPr id="4" name="TextBox 3">
            <a:extLst>
              <a:ext uri="{FF2B5EF4-FFF2-40B4-BE49-F238E27FC236}">
                <a16:creationId xmlns:a16="http://schemas.microsoft.com/office/drawing/2014/main" id="{B4DBB2E8-EB1C-44C6-81AD-C159AC0163A7}"/>
              </a:ext>
            </a:extLst>
          </p:cNvPr>
          <p:cNvSpPr txBox="1"/>
          <p:nvPr/>
        </p:nvSpPr>
        <p:spPr>
          <a:xfrm>
            <a:off x="134243" y="5371497"/>
            <a:ext cx="11539597" cy="1446550"/>
          </a:xfrm>
          <a:prstGeom prst="rect">
            <a:avLst/>
          </a:prstGeom>
          <a:noFill/>
        </p:spPr>
        <p:txBody>
          <a:bodyPr wrap="square" rtlCol="0">
            <a:spAutoFit/>
          </a:bodyPr>
          <a:lstStyle/>
          <a:p>
            <a:r>
              <a:rPr lang="en-GB" sz="2200" dirty="0"/>
              <a:t>CHALLENGE – 1) Change your background to spooky one!  2) Put in more code so that the ghost glides for 4 seconds to X = 50, Y = 85, then glides for 3 seconds to X = 0, Y = 85, then glides for 2 seconds to X = -85, Y = 0.   3) Play around with the movement of the ghost.  Can you make your ghost move around in a clockwise direction?  </a:t>
            </a:r>
            <a:r>
              <a:rPr lang="en-GB" sz="2200" dirty="0">
                <a:solidFill>
                  <a:srgbClr val="FF0000"/>
                </a:solidFill>
              </a:rPr>
              <a:t>Got an idea for another challenge?  Let Mr S know! </a:t>
            </a:r>
            <a:endParaRPr lang="en-US" sz="2200" dirty="0">
              <a:solidFill>
                <a:srgbClr val="FF0000"/>
              </a:solidFill>
            </a:endParaRPr>
          </a:p>
        </p:txBody>
      </p:sp>
      <p:pic>
        <p:nvPicPr>
          <p:cNvPr id="6" name="Picture 5"/>
          <p:cNvPicPr>
            <a:picLocks noChangeAspect="1"/>
          </p:cNvPicPr>
          <p:nvPr/>
        </p:nvPicPr>
        <p:blipFill>
          <a:blip r:embed="rId2"/>
          <a:stretch>
            <a:fillRect/>
          </a:stretch>
        </p:blipFill>
        <p:spPr>
          <a:xfrm>
            <a:off x="591169" y="954107"/>
            <a:ext cx="10625743" cy="3967116"/>
          </a:xfrm>
          <a:prstGeom prst="rect">
            <a:avLst/>
          </a:prstGeom>
        </p:spPr>
      </p:pic>
    </p:spTree>
    <p:extLst>
      <p:ext uri="{BB962C8B-B14F-4D97-AF65-F5344CB8AC3E}">
        <p14:creationId xmlns:p14="http://schemas.microsoft.com/office/powerpoint/2010/main" val="1481986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3EF6B-3446-43B1-9E65-0E062FFBB395}"/>
              </a:ext>
            </a:extLst>
          </p:cNvPr>
          <p:cNvSpPr>
            <a:spLocks noGrp="1"/>
          </p:cNvSpPr>
          <p:nvPr>
            <p:ph type="title"/>
          </p:nvPr>
        </p:nvSpPr>
        <p:spPr/>
        <p:txBody>
          <a:bodyPr>
            <a:normAutofit/>
          </a:bodyPr>
          <a:lstStyle/>
          <a:p>
            <a:pPr algn="ctr"/>
            <a:r>
              <a:rPr lang="en-GB" sz="6000" dirty="0"/>
              <a:t>Part 2</a:t>
            </a:r>
            <a:endParaRPr lang="en-US" sz="6000" dirty="0"/>
          </a:p>
        </p:txBody>
      </p:sp>
      <p:sp>
        <p:nvSpPr>
          <p:cNvPr id="3" name="Content Placeholder 2">
            <a:extLst>
              <a:ext uri="{FF2B5EF4-FFF2-40B4-BE49-F238E27FC236}">
                <a16:creationId xmlns:a16="http://schemas.microsoft.com/office/drawing/2014/main" id="{8A4A0F6A-74E7-410A-B076-072AF5ED8CE6}"/>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271336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1D362-F4BE-4A3B-AF73-857825CC4B63}"/>
              </a:ext>
            </a:extLst>
          </p:cNvPr>
          <p:cNvSpPr>
            <a:spLocks noGrp="1"/>
          </p:cNvSpPr>
          <p:nvPr>
            <p:ph type="title"/>
          </p:nvPr>
        </p:nvSpPr>
        <p:spPr/>
        <p:txBody>
          <a:bodyPr/>
          <a:lstStyle/>
          <a:p>
            <a:r>
              <a:rPr lang="en-GB" dirty="0"/>
              <a:t>Part 2</a:t>
            </a:r>
            <a:endParaRPr lang="en-US" dirty="0"/>
          </a:p>
        </p:txBody>
      </p:sp>
      <p:sp>
        <p:nvSpPr>
          <p:cNvPr id="3" name="Content Placeholder 2">
            <a:extLst>
              <a:ext uri="{FF2B5EF4-FFF2-40B4-BE49-F238E27FC236}">
                <a16:creationId xmlns:a16="http://schemas.microsoft.com/office/drawing/2014/main" id="{895E4479-2ACB-435E-817A-5C91C3150211}"/>
              </a:ext>
            </a:extLst>
          </p:cNvPr>
          <p:cNvSpPr>
            <a:spLocks noGrp="1"/>
          </p:cNvSpPr>
          <p:nvPr>
            <p:ph idx="1"/>
          </p:nvPr>
        </p:nvSpPr>
        <p:spPr/>
        <p:txBody>
          <a:bodyPr>
            <a:normAutofit/>
          </a:bodyPr>
          <a:lstStyle/>
          <a:p>
            <a:r>
              <a:rPr lang="en-GB" dirty="0"/>
              <a:t>9 – How to get the sprite to say something more.</a:t>
            </a:r>
          </a:p>
          <a:p>
            <a:r>
              <a:rPr lang="en-GB" dirty="0"/>
              <a:t>10 – How to make the sprite disappear.</a:t>
            </a:r>
          </a:p>
          <a:p>
            <a:r>
              <a:rPr lang="en-GB" dirty="0"/>
              <a:t>11 – How to get the sprite to go to a position and change size.</a:t>
            </a:r>
          </a:p>
          <a:p>
            <a:r>
              <a:rPr lang="en-GB" dirty="0"/>
              <a:t>12 – How to include a surprising sound effect along with the sprite saying something.</a:t>
            </a:r>
          </a:p>
          <a:p>
            <a:r>
              <a:rPr lang="en-GB" dirty="0"/>
              <a:t>13 -   How to add more dialogue.</a:t>
            </a:r>
          </a:p>
          <a:p>
            <a:r>
              <a:rPr lang="en-GB" dirty="0"/>
              <a:t>14 – How to make sure your sprite starts at the right size and how to test out your code.</a:t>
            </a:r>
          </a:p>
          <a:p>
            <a:endParaRPr lang="en-GB" dirty="0"/>
          </a:p>
        </p:txBody>
      </p:sp>
    </p:spTree>
    <p:extLst>
      <p:ext uri="{BB962C8B-B14F-4D97-AF65-F5344CB8AC3E}">
        <p14:creationId xmlns:p14="http://schemas.microsoft.com/office/powerpoint/2010/main" val="3904051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420" y="1077729"/>
            <a:ext cx="4802820" cy="5264351"/>
          </a:xfrm>
          <a:prstGeom prst="rect">
            <a:avLst/>
          </a:prstGeom>
        </p:spPr>
      </p:pic>
      <p:sp>
        <p:nvSpPr>
          <p:cNvPr id="6" name="TextBox 5">
            <a:extLst>
              <a:ext uri="{FF2B5EF4-FFF2-40B4-BE49-F238E27FC236}">
                <a16:creationId xmlns:a16="http://schemas.microsoft.com/office/drawing/2014/main" id="{C7A87358-7E4E-4C59-AA24-A421A9A1475B}"/>
              </a:ext>
            </a:extLst>
          </p:cNvPr>
          <p:cNvSpPr txBox="1"/>
          <p:nvPr/>
        </p:nvSpPr>
        <p:spPr>
          <a:xfrm>
            <a:off x="0" y="123622"/>
            <a:ext cx="6108304" cy="954107"/>
          </a:xfrm>
          <a:prstGeom prst="rect">
            <a:avLst/>
          </a:prstGeom>
          <a:noFill/>
        </p:spPr>
        <p:txBody>
          <a:bodyPr wrap="square" rtlCol="0">
            <a:spAutoFit/>
          </a:bodyPr>
          <a:lstStyle/>
          <a:p>
            <a:r>
              <a:rPr lang="en-GB" sz="2800" dirty="0"/>
              <a:t>Bronze task 1 – Copy the code below and add it to what you already have: </a:t>
            </a:r>
            <a:endParaRPr lang="en-US" sz="2800" dirty="0"/>
          </a:p>
        </p:txBody>
      </p:sp>
      <p:cxnSp>
        <p:nvCxnSpPr>
          <p:cNvPr id="8" name="Straight Arrow Connector 7">
            <a:extLst>
              <a:ext uri="{FF2B5EF4-FFF2-40B4-BE49-F238E27FC236}">
                <a16:creationId xmlns:a16="http://schemas.microsoft.com/office/drawing/2014/main" id="{66C32EAB-6B52-4D32-B138-15079ADFD540}"/>
              </a:ext>
            </a:extLst>
          </p:cNvPr>
          <p:cNvCxnSpPr>
            <a:cxnSpLocks/>
          </p:cNvCxnSpPr>
          <p:nvPr/>
        </p:nvCxnSpPr>
        <p:spPr>
          <a:xfrm>
            <a:off x="2472987" y="3846918"/>
            <a:ext cx="1354412" cy="169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8116534-E932-4581-9CC5-FB129BE0B5A8}"/>
              </a:ext>
            </a:extLst>
          </p:cNvPr>
          <p:cNvSpPr txBox="1"/>
          <p:nvPr/>
        </p:nvSpPr>
        <p:spPr>
          <a:xfrm>
            <a:off x="2713830" y="4027535"/>
            <a:ext cx="2674620" cy="646331"/>
          </a:xfrm>
          <a:prstGeom prst="rect">
            <a:avLst/>
          </a:prstGeom>
          <a:noFill/>
        </p:spPr>
        <p:txBody>
          <a:bodyPr wrap="square" rtlCol="0">
            <a:spAutoFit/>
          </a:bodyPr>
          <a:lstStyle/>
          <a:p>
            <a:r>
              <a:rPr lang="en-GB" dirty="0"/>
              <a:t>Choose a different spooky sound if you want!</a:t>
            </a:r>
            <a:endParaRPr lang="en-US" dirty="0"/>
          </a:p>
        </p:txBody>
      </p:sp>
      <p:cxnSp>
        <p:nvCxnSpPr>
          <p:cNvPr id="11" name="Straight Arrow Connector 10">
            <a:extLst>
              <a:ext uri="{FF2B5EF4-FFF2-40B4-BE49-F238E27FC236}">
                <a16:creationId xmlns:a16="http://schemas.microsoft.com/office/drawing/2014/main" id="{FA3C77DC-A229-47A9-969C-B9B4DC47AED6}"/>
              </a:ext>
            </a:extLst>
          </p:cNvPr>
          <p:cNvCxnSpPr>
            <a:cxnSpLocks/>
            <a:endCxn id="12" idx="1"/>
          </p:cNvCxnSpPr>
          <p:nvPr/>
        </p:nvCxnSpPr>
        <p:spPr>
          <a:xfrm flipV="1">
            <a:off x="1716505" y="2685478"/>
            <a:ext cx="997325" cy="6031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DEBBF33-1694-42F0-AAB8-9B69875A115C}"/>
              </a:ext>
            </a:extLst>
          </p:cNvPr>
          <p:cNvSpPr txBox="1"/>
          <p:nvPr/>
        </p:nvSpPr>
        <p:spPr>
          <a:xfrm>
            <a:off x="2713830" y="2223813"/>
            <a:ext cx="2227138" cy="923330"/>
          </a:xfrm>
          <a:prstGeom prst="rect">
            <a:avLst/>
          </a:prstGeom>
          <a:noFill/>
        </p:spPr>
        <p:txBody>
          <a:bodyPr wrap="square" rtlCol="0">
            <a:spAutoFit/>
          </a:bodyPr>
          <a:lstStyle/>
          <a:p>
            <a:r>
              <a:rPr lang="en-GB" dirty="0"/>
              <a:t>The bigger the number the more</a:t>
            </a:r>
          </a:p>
          <a:p>
            <a:r>
              <a:rPr lang="en-GB" dirty="0"/>
              <a:t>dramatic the effect!</a:t>
            </a:r>
            <a:endParaRPr lang="en-US" dirty="0"/>
          </a:p>
        </p:txBody>
      </p:sp>
      <p:sp>
        <p:nvSpPr>
          <p:cNvPr id="24" name="TextBox 23">
            <a:extLst>
              <a:ext uri="{FF2B5EF4-FFF2-40B4-BE49-F238E27FC236}">
                <a16:creationId xmlns:a16="http://schemas.microsoft.com/office/drawing/2014/main" id="{9F1D5E77-787D-4354-943C-B7B74A267750}"/>
              </a:ext>
            </a:extLst>
          </p:cNvPr>
          <p:cNvSpPr txBox="1"/>
          <p:nvPr/>
        </p:nvSpPr>
        <p:spPr>
          <a:xfrm>
            <a:off x="6701589" y="616064"/>
            <a:ext cx="3795013" cy="461665"/>
          </a:xfrm>
          <a:prstGeom prst="rect">
            <a:avLst/>
          </a:prstGeom>
          <a:noFill/>
        </p:spPr>
        <p:txBody>
          <a:bodyPr wrap="none" rtlCol="0">
            <a:spAutoFit/>
          </a:bodyPr>
          <a:lstStyle/>
          <a:p>
            <a:r>
              <a:rPr lang="en-GB" sz="2400" dirty="0"/>
              <a:t>The pieces you will need are:</a:t>
            </a:r>
            <a:endParaRPr lang="en-US" sz="2400" dirty="0"/>
          </a:p>
        </p:txBody>
      </p:sp>
      <p:pic>
        <p:nvPicPr>
          <p:cNvPr id="15" name="Picture 1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1225" y="1100218"/>
            <a:ext cx="6152017" cy="5241862"/>
          </a:xfrm>
          <a:prstGeom prst="rect">
            <a:avLst/>
          </a:prstGeom>
        </p:spPr>
      </p:pic>
    </p:spTree>
    <p:extLst>
      <p:ext uri="{BB962C8B-B14F-4D97-AF65-F5344CB8AC3E}">
        <p14:creationId xmlns:p14="http://schemas.microsoft.com/office/powerpoint/2010/main" val="3566288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2B30A7-4CC7-442D-BA6F-031313A7C2C1}"/>
              </a:ext>
            </a:extLst>
          </p:cNvPr>
          <p:cNvSpPr/>
          <p:nvPr/>
        </p:nvSpPr>
        <p:spPr>
          <a:xfrm>
            <a:off x="377021" y="714494"/>
            <a:ext cx="9994274" cy="2246769"/>
          </a:xfrm>
          <a:prstGeom prst="rect">
            <a:avLst/>
          </a:prstGeom>
        </p:spPr>
        <p:txBody>
          <a:bodyPr wrap="none">
            <a:spAutoFit/>
          </a:bodyPr>
          <a:lstStyle/>
          <a:p>
            <a:r>
              <a:rPr lang="en-GB" sz="2800" dirty="0"/>
              <a:t>Silver Task 2</a:t>
            </a:r>
          </a:p>
          <a:p>
            <a:endParaRPr lang="en-GB" sz="2800" dirty="0"/>
          </a:p>
          <a:p>
            <a:r>
              <a:rPr lang="en-GB" sz="2800" dirty="0"/>
              <a:t>Follow the written instructions to make the code on slides 21 to 24.</a:t>
            </a:r>
          </a:p>
          <a:p>
            <a:r>
              <a:rPr lang="en-GB" sz="2800" dirty="0"/>
              <a:t/>
            </a:r>
            <a:br>
              <a:rPr lang="en-GB" sz="2800" dirty="0"/>
            </a:br>
            <a:r>
              <a:rPr lang="en-GB" sz="2800" dirty="0"/>
              <a:t>When you are finished, go to the challenge on Slide 10 (Gold Task)</a:t>
            </a:r>
            <a:endParaRPr lang="en-US" sz="2800" dirty="0"/>
          </a:p>
        </p:txBody>
      </p:sp>
    </p:spTree>
    <p:extLst>
      <p:ext uri="{BB962C8B-B14F-4D97-AF65-F5344CB8AC3E}">
        <p14:creationId xmlns:p14="http://schemas.microsoft.com/office/powerpoint/2010/main" val="2883666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BB50CC-2A3F-489C-81D6-701A9D64AFC1}"/>
              </a:ext>
            </a:extLst>
          </p:cNvPr>
          <p:cNvSpPr/>
          <p:nvPr/>
        </p:nvSpPr>
        <p:spPr>
          <a:xfrm>
            <a:off x="1428581" y="0"/>
            <a:ext cx="8827939" cy="1384995"/>
          </a:xfrm>
          <a:prstGeom prst="rect">
            <a:avLst/>
          </a:prstGeom>
        </p:spPr>
        <p:txBody>
          <a:bodyPr wrap="square">
            <a:spAutoFit/>
          </a:bodyPr>
          <a:lstStyle/>
          <a:p>
            <a:r>
              <a:rPr lang="en-GB" sz="2800" dirty="0"/>
              <a:t>Gold Task 2 - Get these pieces together and put them in order to make what you saw the teacher demonstrate! </a:t>
            </a:r>
          </a:p>
          <a:p>
            <a:endParaRPr lang="en-GB" sz="2800" dirty="0"/>
          </a:p>
        </p:txBody>
      </p:sp>
      <p:sp>
        <p:nvSpPr>
          <p:cNvPr id="4" name="TextBox 3">
            <a:extLst>
              <a:ext uri="{FF2B5EF4-FFF2-40B4-BE49-F238E27FC236}">
                <a16:creationId xmlns:a16="http://schemas.microsoft.com/office/drawing/2014/main" id="{1DDC450B-C191-4EFC-B246-9CB0F8D6D2C7}"/>
              </a:ext>
            </a:extLst>
          </p:cNvPr>
          <p:cNvSpPr txBox="1"/>
          <p:nvPr/>
        </p:nvSpPr>
        <p:spPr>
          <a:xfrm>
            <a:off x="0" y="5403783"/>
            <a:ext cx="11871960" cy="1138773"/>
          </a:xfrm>
          <a:prstGeom prst="rect">
            <a:avLst/>
          </a:prstGeom>
          <a:noFill/>
        </p:spPr>
        <p:txBody>
          <a:bodyPr wrap="square" rtlCol="0">
            <a:spAutoFit/>
          </a:bodyPr>
          <a:lstStyle/>
          <a:p>
            <a:r>
              <a:rPr lang="en-GB" sz="2800" dirty="0"/>
              <a:t>Challenge – </a:t>
            </a:r>
            <a:r>
              <a:rPr lang="en-GB" sz="2000" dirty="0"/>
              <a:t>Now your code is all ready, change the gliding so that your ghost starts in the top middle and moves to the far right middle, then the bottom middle and then the far left middle before settling back down in the middle where it started.  </a:t>
            </a:r>
            <a:endParaRPr lang="en-US" sz="2000" dirty="0"/>
          </a:p>
        </p:txBody>
      </p:sp>
      <p:pic>
        <p:nvPicPr>
          <p:cNvPr id="5" name="Picture 4"/>
          <p:cNvPicPr>
            <a:picLocks noChangeAspect="1"/>
          </p:cNvPicPr>
          <p:nvPr/>
        </p:nvPicPr>
        <p:blipFill>
          <a:blip r:embed="rId2"/>
          <a:stretch>
            <a:fillRect/>
          </a:stretch>
        </p:blipFill>
        <p:spPr>
          <a:xfrm>
            <a:off x="1652336" y="928167"/>
            <a:ext cx="8726905" cy="4475616"/>
          </a:xfrm>
          <a:prstGeom prst="rect">
            <a:avLst/>
          </a:prstGeom>
        </p:spPr>
      </p:pic>
    </p:spTree>
    <p:extLst>
      <p:ext uri="{BB962C8B-B14F-4D97-AF65-F5344CB8AC3E}">
        <p14:creationId xmlns:p14="http://schemas.microsoft.com/office/powerpoint/2010/main" val="304791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3FC4-5B3B-4AF2-9001-A86B98ACC5D5}"/>
              </a:ext>
            </a:extLst>
          </p:cNvPr>
          <p:cNvSpPr>
            <a:spLocks noGrp="1"/>
          </p:cNvSpPr>
          <p:nvPr>
            <p:ph type="title"/>
          </p:nvPr>
        </p:nvSpPr>
        <p:spPr/>
        <p:txBody>
          <a:bodyPr/>
          <a:lstStyle/>
          <a:p>
            <a:r>
              <a:rPr lang="en-GB" dirty="0"/>
              <a:t>WALT: Experiment with changes to a sprite </a:t>
            </a:r>
            <a:endParaRPr lang="en-US" dirty="0"/>
          </a:p>
        </p:txBody>
      </p:sp>
      <p:sp>
        <p:nvSpPr>
          <p:cNvPr id="5" name="Content Placeholder 4">
            <a:extLst>
              <a:ext uri="{FF2B5EF4-FFF2-40B4-BE49-F238E27FC236}">
                <a16:creationId xmlns:a16="http://schemas.microsoft.com/office/drawing/2014/main" id="{6B57FE7B-2EF8-416B-BE0E-5B0940C3D11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986935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TotalTime>
  <Words>666</Words>
  <Application>Microsoft Office PowerPoint</Application>
  <PresentationFormat>Widescreen</PresentationFormat>
  <Paragraphs>50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 1</vt:lpstr>
      <vt:lpstr>PowerPoint Presentation</vt:lpstr>
      <vt:lpstr>PowerPoint Presentation</vt:lpstr>
      <vt:lpstr>PowerPoint Presentation</vt:lpstr>
      <vt:lpstr>Part 2</vt:lpstr>
      <vt:lpstr>Part 2</vt:lpstr>
      <vt:lpstr>PowerPoint Presentation</vt:lpstr>
      <vt:lpstr>PowerPoint Presentation</vt:lpstr>
      <vt:lpstr>PowerPoint Presentation</vt:lpstr>
      <vt:lpstr>WALT: Experiment with changes to a sprite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 Salkeld</dc:creator>
  <cp:lastModifiedBy>Williams, Mark</cp:lastModifiedBy>
  <cp:revision>32</cp:revision>
  <cp:lastPrinted>2019-10-09T16:11:51Z</cp:lastPrinted>
  <dcterms:created xsi:type="dcterms:W3CDTF">2017-10-08T19:08:47Z</dcterms:created>
  <dcterms:modified xsi:type="dcterms:W3CDTF">2020-10-21T12:01:49Z</dcterms:modified>
</cp:coreProperties>
</file>