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handoutMasterIdLst>
    <p:handoutMasterId r:id="rId8"/>
  </p:handoutMasterIdLst>
  <p:sldIdLst>
    <p:sldId id="257" r:id="rId5"/>
    <p:sldId id="259" r:id="rId6"/>
  </p:sldIdLst>
  <p:sldSz cx="12192000" cy="6858000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A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7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76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021A8F-250E-4707-A46E-536173FA6B7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l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05A58E-D80A-43DE-A419-5066D3C127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4813" cy="496888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r">
              <a:defRPr sz="1300"/>
            </a:lvl1pPr>
          </a:lstStyle>
          <a:p>
            <a:pPr>
              <a:defRPr/>
            </a:pPr>
            <a:fld id="{83563AD5-B559-4EB9-BD0B-EB7B4DEF6902}" type="datetimeFigureOut">
              <a:rPr lang="en-GB"/>
              <a:pPr>
                <a:defRPr/>
              </a:pPr>
              <a:t>21/10/2020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902663-E644-4EB0-8811-99CB00A7383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5563" tIns="47781" rIns="95563" bIns="47781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427A90-2432-4C68-BF91-0198C15E9FE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1275" y="9428163"/>
            <a:ext cx="2944813" cy="496887"/>
          </a:xfrm>
          <a:prstGeom prst="rect">
            <a:avLst/>
          </a:prstGeom>
        </p:spPr>
        <p:txBody>
          <a:bodyPr vert="horz" wrap="square" lIns="95563" tIns="47781" rIns="95563" bIns="47781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57447EFA-B152-4AA1-B27B-30E5F0766C2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DAEAC36-57D5-479C-A1CE-5C274D038A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8475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6BF65B-2099-4B75-9003-FF254CE4E01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8475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98990415-B374-4845-ADCD-3431C00E95C1}" type="datetimeFigureOut">
              <a:rPr lang="en-GB"/>
              <a:pPr>
                <a:defRPr/>
              </a:pPr>
              <a:t>21/10/2020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CA8928F-0385-4D17-BED4-89800C6484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3" tIns="47781" rIns="95563" bIns="47781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15570AF-A851-4110-BAB6-004E5AA93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5563" tIns="47781" rIns="95563" bIns="47781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D741D-73A4-4E66-B05A-38A2BD9A999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4813" cy="498475"/>
          </a:xfrm>
          <a:prstGeom prst="rect">
            <a:avLst/>
          </a:prstGeom>
        </p:spPr>
        <p:txBody>
          <a:bodyPr vert="horz" lIns="95563" tIns="47781" rIns="95563" bIns="4778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F15737-0FE9-4E4A-A228-94EDC4B93B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1275" y="9428163"/>
            <a:ext cx="2944813" cy="498475"/>
          </a:xfrm>
          <a:prstGeom prst="rect">
            <a:avLst/>
          </a:prstGeom>
        </p:spPr>
        <p:txBody>
          <a:bodyPr vert="horz" wrap="square" lIns="95563" tIns="47781" rIns="95563" bIns="4778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fld id="{A9A0C10D-305E-4754-951F-01E292B7474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EEED647-5409-45A9-8665-318041B24263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0DB28BFC-F995-4761-AE09-3839B1136AF2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22CECBF-B54A-4143-B50B-28BCD5808BA9}"/>
              </a:ext>
            </a:extLst>
          </p:cNvPr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050CEB3-1C0D-4916-9F38-505B93508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 defTabSz="914400">
              <a:defRPr/>
            </a:lvl1pPr>
          </a:lstStyle>
          <a:p>
            <a:pPr>
              <a:defRPr/>
            </a:pPr>
            <a:fld id="{E67C845A-215B-4E8C-B5B5-604526D052EB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9243D6D-21C6-494B-9786-C56741F8F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1B76CD4-516E-4190-8867-437C7056D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15E3E148-6C4B-4B83-AC41-328F601474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219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2F887-0DF5-4B8F-8267-B502C7C41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4BAA87D6-DF07-4E61-B41F-74DD2F0C8413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C5384-6806-4D6E-BFC8-81533DC2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DBC20-D087-48BD-893B-E28BAEA5C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89FA5D77-09FA-4966-A858-D7E9829CEB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0502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33E287-7F65-44AF-824B-BB7C17F928AB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70092ABC-3017-4875-876C-02581E80822D}"/>
              </a:ext>
            </a:extLst>
          </p:cNvPr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E74C2DC-DBDD-4B61-A204-02517194A474}"/>
              </a:ext>
            </a:extLst>
          </p:cNvPr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13FC4C7-2397-4D5D-A9B9-DA9FC1BCB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1F679F7-2421-496B-97CA-3540F6899B05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B5608AA-F8B2-462C-BE0D-E0639251E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0419D9C-8F31-4A52-B538-312B4BBF8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3B340B40-F9AB-4AA3-B911-84C2119956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6000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38DE8C-CC18-46D0-BFB0-A41A99247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56AA19E-9251-48BC-A737-A191BC441FCF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68145A-C828-41EB-B4BA-7F2FEF428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165DC7-15A9-4E67-AAE5-0E9587374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04AC2A38-68B7-48BB-9F7B-E16FA40FDA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9196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18B11A-8CB5-48AE-8CA8-196F3C7CD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EED5BB5-A651-4044-9CEC-A2461F4490B7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00C7CD-E0E0-4A00-A749-0D0F3B558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068395-6A74-4E92-A92C-5A0A661FD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33B386AB-C4A8-4241-BB47-6B70984530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0328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483B79-FE0B-4A2F-B60F-0347FC410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1FB0AEC-1DC3-43B4-82C0-6F75402ED50A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43E6B-6996-4A0D-8FD7-21B7960DA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214EC7-AFA9-437A-A595-DB80E2165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63836426-54AF-4C8D-BFBB-CDABE50FEA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063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BFDA6B-7E64-4B86-9625-CD285848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5191E98-859A-4F6E-996D-1630C1543F4D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B9F890-4900-473B-AB6D-FCE715F69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54A956-9135-4018-9234-7195906E0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AB8C5310-C7B6-4136-9721-B8EB94374F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4970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04AF86-F3BD-4762-83B5-3BC23A6D3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E4A3C092-A850-4F01-987B-F5DF4D5731FC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DB4FEC-C4D2-4BB4-93E2-F3A6AE842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4E57BF-A036-418C-8D53-E046F474B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9B510950-3FA9-436C-80DA-06676F630F9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6178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F2F3D07-0290-4432-AFF0-86BE985EE4DF}"/>
              </a:ext>
            </a:extLst>
          </p:cNvPr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58429AA-E744-4F04-AB06-0CA77DD6D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DDD920A-E10E-4D2F-BA36-B3B56F81B11D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57D018F4-8195-42B3-A385-4EE3D6A3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1D49529A-DAF4-43D7-BB3E-BC6B28465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AFAF34EC-024B-49ED-A4E8-8AA5FA5B7C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6495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97595-FADA-4721-84ED-ABAD5D294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EE1D3344-B9CE-4517-A5DF-4B91DE3AAC40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ABF834-0D29-4944-957E-600FD8850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7B97AD-C575-49FD-A894-77AC3BF59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CFA1850D-57E7-4646-8063-1A5C7D6542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0796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A2B2344-0FDE-4531-B429-430583E949D4}"/>
              </a:ext>
            </a:extLst>
          </p:cNvPr>
          <p:cNvCxnSpPr/>
          <p:nvPr/>
        </p:nvCxnSpPr>
        <p:spPr>
          <a:xfrm rot="5400000" flipV="1">
            <a:off x="10058400" y="5873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2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08F27CD-7CB9-4F78-BA0B-4E8FC2FE6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109A4AC-7580-4460-95F1-2E288C9B2405}" type="datetimeFigureOut">
              <a:rPr lang="en-US"/>
              <a:pPr>
                <a:defRPr/>
              </a:pPr>
              <a:t>10/21/2020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D3DBA91-F5EC-41F8-989D-4C5D4808B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6F301E7-CBD5-44A4-8C54-213C3D1A0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fld id="{DABCA2CB-2F94-445B-B127-3E57CACE214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3039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B5DCCA-9ED8-4977-94E7-EA72C3A63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7F62270-B6E3-40E3-8460-9219901903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023938" y="2286000"/>
            <a:ext cx="9720262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1FB3A-1D2B-4D8C-A954-CA9ACA3336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23938" y="6470650"/>
            <a:ext cx="21542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57200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prstClr val="black">
                    <a:lumMod val="95000"/>
                    <a:lumOff val="5000"/>
                  </a:prstClr>
                </a:solidFill>
                <a:latin typeface="+mj-lt"/>
              </a:defRPr>
            </a:lvl1pPr>
          </a:lstStyle>
          <a:p>
            <a:pPr>
              <a:defRPr/>
            </a:pPr>
            <a:fld id="{92AA481B-FB69-45D6-B941-351ECED6EF76}" type="datetimeFigureOut">
              <a:rPr lang="en-US"/>
              <a:pPr>
                <a:defRPr/>
              </a:pPr>
              <a:t>10/21/2020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E1056-4C4F-48EA-8787-ABF3786EE7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3463" y="6470650"/>
            <a:ext cx="59007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57200" eaLnBrk="1" fontAlgn="auto" hangingPunct="1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prstClr val="black">
                    <a:lumMod val="95000"/>
                    <a:lumOff val="5000"/>
                  </a:prst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FCD423-8D7A-4DA7-9B79-800E2934A2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37863" y="6470650"/>
            <a:ext cx="973137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defTabSz="457200" eaLnBrk="1" hangingPunct="1">
              <a:defRPr sz="1000">
                <a:solidFill>
                  <a:srgbClr val="0D0D0D"/>
                </a:solidFill>
                <a:latin typeface="Tw Cen MT Condensed" panose="020B0606020104020203" pitchFamily="34" charset="0"/>
              </a:defRPr>
            </a:lvl1pPr>
          </a:lstStyle>
          <a:p>
            <a:fld id="{2EED2F74-158F-40E4-A3FF-BFB6C6EB5C0A}" type="slidenum">
              <a:rPr lang="en-US" altLang="en-US"/>
              <a:pPr/>
              <a:t>‹#›</a:t>
            </a:fld>
            <a:endParaRPr lang="en-US" alt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3A903C0-65B8-4241-9539-BA5EFF2AEC1D}"/>
              </a:ext>
            </a:extLst>
          </p:cNvPr>
          <p:cNvCxnSpPr/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4F207-16D3-4636-B333-7044AB5DBB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4959350"/>
            <a:ext cx="7772400" cy="1463675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4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history </a:t>
            </a:r>
            <a:r>
              <a:rPr lang="en-GB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GB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GB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At Gosforth East Middle School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B7C2BE8-36E6-4B4B-8B53-46DF6DCC18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10600" y="4959350"/>
            <a:ext cx="3200400" cy="1463675"/>
          </a:xfrm>
        </p:spPr>
        <p:txBody>
          <a:bodyPr/>
          <a:lstStyle/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F42D0CA9-DBF7-4330-A7C2-B0838FD6F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5869" y="501162"/>
            <a:ext cx="9720262" cy="1380392"/>
          </a:xfrm>
        </p:spPr>
        <p:txBody>
          <a:bodyPr/>
          <a:lstStyle/>
          <a:p>
            <a:r>
              <a:rPr lang="en-GB" sz="1800" b="1" dirty="0"/>
              <a:t>How is History taught?</a:t>
            </a:r>
            <a:endParaRPr lang="en-GB" sz="1800" dirty="0"/>
          </a:p>
          <a:p>
            <a:r>
              <a:rPr lang="en-GB" sz="1800" dirty="0"/>
              <a:t>History is taught in mixed ability form classes.</a:t>
            </a:r>
          </a:p>
          <a:p>
            <a:r>
              <a:rPr lang="en-GB" sz="1800" b="1" dirty="0"/>
              <a:t>How many lessons of History do pupils receive each week?</a:t>
            </a:r>
            <a:endParaRPr lang="en-GB" sz="1800" dirty="0"/>
          </a:p>
          <a:p>
            <a:r>
              <a:rPr lang="en-GB" sz="1800" dirty="0"/>
              <a:t>Pupils in Year 5, 6 and 8 receive one hour of History per week.  Pupils in Year 7 receive 2 hours of History per week.</a:t>
            </a:r>
          </a:p>
          <a:p>
            <a:r>
              <a:rPr lang="en-GB" sz="1800" b="1" dirty="0"/>
              <a:t>What topics are taught in History?</a:t>
            </a:r>
            <a:endParaRPr lang="en-GB" sz="1800" dirty="0"/>
          </a:p>
          <a:p>
            <a:r>
              <a:rPr lang="en-GB" sz="1800" dirty="0"/>
              <a:t>Pupils will gain a knowledge of important aspects of British History from the Stone Age through to the First World War.  In Year 5, pupils begin the year with a focus on History skills and the history of the coal mining industry in the North East.  They will also study the Mayans.  Year study the Transatlantic Slave Trade</a:t>
            </a:r>
            <a:r>
              <a:rPr lang="en-GB" sz="1800" dirty="0" smtClean="0"/>
              <a:t>.</a:t>
            </a:r>
          </a:p>
          <a:p>
            <a:r>
              <a:rPr lang="en-GB" sz="1800" b="1" dirty="0"/>
              <a:t>Do pupils go on trips/visits?</a:t>
            </a:r>
            <a:endParaRPr lang="en-GB" sz="1800" dirty="0"/>
          </a:p>
          <a:p>
            <a:r>
              <a:rPr lang="en-GB" sz="1800" dirty="0"/>
              <a:t>Trips and visits form an important part of our study of History although this is made more challenging with </a:t>
            </a:r>
            <a:r>
              <a:rPr lang="en-GB" sz="1800" dirty="0" err="1"/>
              <a:t>Covid</a:t>
            </a:r>
            <a:r>
              <a:rPr lang="en-GB" sz="1800" dirty="0"/>
              <a:t> restrictions.  In the past, pupils have visited Newcastle Castle, York, the Discovery Museum and Rising Sun Country Park.  We have also worked closely with </a:t>
            </a:r>
            <a:r>
              <a:rPr lang="en-GB" sz="1800" dirty="0" err="1"/>
              <a:t>Hylton</a:t>
            </a:r>
            <a:r>
              <a:rPr lang="en-GB" sz="1800" dirty="0"/>
              <a:t> Castle and had a visit from Durham University.</a:t>
            </a:r>
          </a:p>
          <a:p>
            <a:r>
              <a:rPr lang="en-GB" sz="1800" dirty="0"/>
              <a:t> </a:t>
            </a:r>
          </a:p>
          <a:p>
            <a:endParaRPr lang="en-GB" sz="1800" dirty="0"/>
          </a:p>
          <a:p>
            <a:endParaRPr lang="en-GB" sz="1800" dirty="0"/>
          </a:p>
        </p:txBody>
      </p:sp>
      <p:pic>
        <p:nvPicPr>
          <p:cNvPr id="16388" name="Picture 3">
            <a:extLst>
              <a:ext uri="{FF2B5EF4-FFF2-40B4-BE49-F238E27FC236}">
                <a16:creationId xmlns:a16="http://schemas.microsoft.com/office/drawing/2014/main" id="{5F899388-7810-4F0F-90AF-405A0D387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53150"/>
            <a:ext cx="12192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E31F289EA7A4EB859CD6BA36E7823" ma:contentTypeVersion="8" ma:contentTypeDescription="Create a new document." ma:contentTypeScope="" ma:versionID="5cd4d6c39ae7d91a511989a21f76b7c7">
  <xsd:schema xmlns:xsd="http://www.w3.org/2001/XMLSchema" xmlns:xs="http://www.w3.org/2001/XMLSchema" xmlns:p="http://schemas.microsoft.com/office/2006/metadata/properties" xmlns:ns2="4f718129-3750-4cf2-a44a-f69c4e68af77" targetNamespace="http://schemas.microsoft.com/office/2006/metadata/properties" ma:root="true" ma:fieldsID="c17897a4f8660aceb5f9b02c70b597c1" ns2:_="">
    <xsd:import namespace="4f718129-3750-4cf2-a44a-f69c4e68af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718129-3750-4cf2-a44a-f69c4e68af7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B33B8AC-685E-401C-9780-343F05E5B3E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0C36AA-2FC2-46C2-90A7-1A608A3DE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718129-3750-4cf2-a44a-f69c4e68af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15A11D-A0AC-4B21-A1AB-222686D6E892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f718129-3750-4cf2-a44a-f69c4e68af77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196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Tw Cen MT</vt:lpstr>
      <vt:lpstr>Tw Cen MT Condensed</vt:lpstr>
      <vt:lpstr>Wingdings 3</vt:lpstr>
      <vt:lpstr>Integral</vt:lpstr>
      <vt:lpstr>history  At Gosforth East Middle School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Elizabeth Walton</dc:creator>
  <cp:lastModifiedBy>Williams, Mark</cp:lastModifiedBy>
  <cp:revision>53</cp:revision>
  <cp:lastPrinted>2015-11-30T08:08:33Z</cp:lastPrinted>
  <dcterms:created xsi:type="dcterms:W3CDTF">2014-03-12T21:38:31Z</dcterms:created>
  <dcterms:modified xsi:type="dcterms:W3CDTF">2020-10-21T11:50:52Z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0x010100FF3E31F289EA7A4EB859CD6BA36E7823</vt:lpwstr>
  </property>
</Properties>
</file>