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4.xml" ContentType="application/vnd.openxmlformats-officedocument.presentationml.slideLayout+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0066"/>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115" d="100"/>
          <a:sy n="115" d="100"/>
        </p:scale>
        <p:origin x="42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C986A294-6032-4FFE-8C08-8BEF125F0900}" type="datetimeFigureOut">
              <a:rPr lang="en-GB" smtClean="0"/>
              <a:t>23/10/2020</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60560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986A294-6032-4FFE-8C08-8BEF125F0900}" type="datetimeFigureOut">
              <a:rPr lang="en-GB" smtClean="0"/>
              <a:t>23/10/2020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1231672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C986A294-6032-4FFE-8C08-8BEF125F0900}" type="datetimeFigureOut">
              <a:rPr lang="en-GB" smtClean="0"/>
              <a:t>23/10/2020</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366194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986A294-6032-4FFE-8C08-8BEF125F0900}" type="datetimeFigureOut">
              <a:rPr lang="en-GB" smtClean="0"/>
              <a:t>23/10/2020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1190801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986A294-6032-4FFE-8C08-8BEF125F0900}" type="datetimeFigureOut">
              <a:rPr lang="en-GB" smtClean="0"/>
              <a:t>23/10/2020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2033331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986A294-6032-4FFE-8C08-8BEF125F0900}" type="datetimeFigureOut">
              <a:rPr lang="en-GB" smtClean="0"/>
              <a:t>23/10/2020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2759612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86A294-6032-4FFE-8C08-8BEF125F0900}" type="datetimeFigureOut">
              <a:rPr lang="en-GB" smtClean="0"/>
              <a:t>23/10/2020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2945488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86A294-6032-4FFE-8C08-8BEF125F0900}" type="datetimeFigureOut">
              <a:rPr lang="en-GB" smtClean="0"/>
              <a:t>23/10/2020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1034687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86A294-6032-4FFE-8C08-8BEF125F0900}" type="datetimeFigureOut">
              <a:rPr lang="en-GB" smtClean="0"/>
              <a:t>23/10/2020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290461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86A294-6032-4FFE-8C08-8BEF125F0900}" type="datetimeFigureOut">
              <a:rPr lang="en-GB" smtClean="0"/>
              <a:t>23/10/2020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366021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C986A294-6032-4FFE-8C08-8BEF125F0900}" type="datetimeFigureOut">
              <a:rPr lang="en-GB" smtClean="0"/>
              <a:t>23/10/2020</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37043425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C986A294-6032-4FFE-8C08-8BEF125F0900}" type="datetimeFigureOut">
              <a:rPr lang="en-GB" smtClean="0"/>
              <a:t>23/10/2020</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1D39FF90-85A0-4440-90E3-764D507639EC}"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373185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C986A294-6032-4FFE-8C08-8BEF125F0900}" type="datetimeFigureOut">
              <a:rPr lang="en-GB" smtClean="0"/>
              <a:t>23/10/2020</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1973046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C986A294-6032-4FFE-8C08-8BEF125F0900}" type="datetimeFigureOut">
              <a:rPr lang="en-GB" smtClean="0"/>
              <a:t>23/10/2020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1381714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C986A294-6032-4FFE-8C08-8BEF125F0900}" type="datetimeFigureOut">
              <a:rPr lang="en-GB" smtClean="0"/>
              <a:t>23/10/2020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14549410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986A294-6032-4FFE-8C08-8BEF125F0900}" type="datetimeFigureOut">
              <a:rPr lang="en-GB" smtClean="0"/>
              <a:t>23/10/2020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1926776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C986A294-6032-4FFE-8C08-8BEF125F0900}" type="datetimeFigureOut">
              <a:rPr lang="en-GB" smtClean="0"/>
              <a:t>23/10/2020</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1D39FF90-85A0-4440-90E3-764D507639EC}" type="slidenum">
              <a:rPr lang="en-GB" smtClean="0"/>
              <a:t>‹#›</a:t>
            </a:fld>
            <a:endParaRPr lang="en-GB"/>
          </a:p>
        </p:txBody>
      </p:sp>
    </p:spTree>
    <p:extLst>
      <p:ext uri="{BB962C8B-B14F-4D97-AF65-F5344CB8AC3E}">
        <p14:creationId xmlns:p14="http://schemas.microsoft.com/office/powerpoint/2010/main" val="444792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986A294-6032-4FFE-8C08-8BEF125F0900}" type="datetimeFigureOut">
              <a:rPr lang="en-GB" smtClean="0"/>
              <a:t>23/10/2020</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D39FF90-85A0-4440-90E3-764D507639EC}" type="slidenum">
              <a:rPr lang="en-GB" smtClean="0"/>
              <a:t>‹#›</a:t>
            </a:fld>
            <a:endParaRPr lang="en-GB"/>
          </a:p>
        </p:txBody>
      </p:sp>
    </p:spTree>
    <p:extLst>
      <p:ext uri="{BB962C8B-B14F-4D97-AF65-F5344CB8AC3E}">
        <p14:creationId xmlns:p14="http://schemas.microsoft.com/office/powerpoint/2010/main" val="297018913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karen.scollen@gosfortheast.Newcastle.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GB" sz="7200" b="1" dirty="0" smtClean="0"/>
              <a:t>SCIENCE</a:t>
            </a:r>
            <a:endParaRPr lang="en-GB" sz="7200" b="1" dirty="0"/>
          </a:p>
        </p:txBody>
      </p:sp>
      <p:sp>
        <p:nvSpPr>
          <p:cNvPr id="3" name="Subtitle 2"/>
          <p:cNvSpPr>
            <a:spLocks noGrp="1"/>
          </p:cNvSpPr>
          <p:nvPr>
            <p:ph type="subTitle" idx="1"/>
          </p:nvPr>
        </p:nvSpPr>
        <p:spPr>
          <a:xfrm>
            <a:off x="1371600" y="3906521"/>
            <a:ext cx="9448800" cy="685800"/>
          </a:xfrm>
        </p:spPr>
        <p:txBody>
          <a:bodyPr>
            <a:normAutofit/>
          </a:bodyPr>
          <a:lstStyle/>
          <a:p>
            <a:r>
              <a:rPr lang="en-GB" sz="4000" b="1" dirty="0" smtClean="0"/>
              <a:t>At Gosforth East Middle School</a:t>
            </a:r>
            <a:endParaRPr lang="en-GB" sz="4000" b="1" dirty="0"/>
          </a:p>
        </p:txBody>
      </p:sp>
    </p:spTree>
    <p:extLst>
      <p:ext uri="{BB962C8B-B14F-4D97-AF65-F5344CB8AC3E}">
        <p14:creationId xmlns:p14="http://schemas.microsoft.com/office/powerpoint/2010/main" val="1498447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latin typeface="Franklin Gothic Book" panose="020B0503020102020204" pitchFamily="34" charset="0"/>
              </a:rPr>
              <a:t>How many lessons will we have?</a:t>
            </a:r>
            <a:endParaRPr lang="en-GB" b="1" dirty="0">
              <a:solidFill>
                <a:srgbClr val="FF0000"/>
              </a:solidFill>
              <a:latin typeface="Franklin Gothic Book" panose="020B0503020102020204" pitchFamily="34" charset="0"/>
            </a:endParaRPr>
          </a:p>
        </p:txBody>
      </p:sp>
      <p:sp>
        <p:nvSpPr>
          <p:cNvPr id="3" name="Content Placeholder 2"/>
          <p:cNvSpPr>
            <a:spLocks noGrp="1"/>
          </p:cNvSpPr>
          <p:nvPr>
            <p:ph idx="1"/>
          </p:nvPr>
        </p:nvSpPr>
        <p:spPr/>
        <p:txBody>
          <a:bodyPr>
            <a:normAutofit/>
          </a:bodyPr>
          <a:lstStyle/>
          <a:p>
            <a:r>
              <a:rPr lang="en-GB" sz="2800" dirty="0" smtClean="0"/>
              <a:t>In KS2, we have 3 science lessons per week. </a:t>
            </a:r>
          </a:p>
          <a:p>
            <a:pPr lvl="1"/>
            <a:r>
              <a:rPr lang="en-GB" sz="2800" dirty="0" smtClean="0"/>
              <a:t>Year 5 will be taught in the classroom, but will use the laboratory when required.</a:t>
            </a:r>
          </a:p>
          <a:p>
            <a:pPr lvl="1"/>
            <a:r>
              <a:rPr lang="en-GB" sz="2800" dirty="0" smtClean="0"/>
              <a:t>Year 6 will be taught in the laboratory most lessons.</a:t>
            </a:r>
          </a:p>
          <a:p>
            <a:endParaRPr lang="en-GB" sz="2800" dirty="0" smtClean="0"/>
          </a:p>
          <a:p>
            <a:r>
              <a:rPr lang="en-GB" sz="2800" dirty="0" smtClean="0"/>
              <a:t>In KS3, we have 4 science lessons per week.</a:t>
            </a:r>
          </a:p>
          <a:p>
            <a:pPr lvl="1"/>
            <a:r>
              <a:rPr lang="en-GB" sz="2800" dirty="0" smtClean="0"/>
              <a:t>All KS3 lessons are taught in the laboratory.</a:t>
            </a:r>
            <a:endParaRPr lang="en-GB" sz="2800" dirty="0"/>
          </a:p>
        </p:txBody>
      </p:sp>
    </p:spTree>
    <p:extLst>
      <p:ext uri="{BB962C8B-B14F-4D97-AF65-F5344CB8AC3E}">
        <p14:creationId xmlns:p14="http://schemas.microsoft.com/office/powerpoint/2010/main" val="3691727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4743" y="992776"/>
            <a:ext cx="9481457" cy="816430"/>
          </a:xfrm>
        </p:spPr>
        <p:txBody>
          <a:bodyPr>
            <a:normAutofit fontScale="90000"/>
          </a:bodyPr>
          <a:lstStyle/>
          <a:p>
            <a:r>
              <a:rPr lang="en-GB" b="1" dirty="0" smtClean="0">
                <a:solidFill>
                  <a:srgbClr val="00B0F0"/>
                </a:solidFill>
                <a:latin typeface="Franklin Gothic Book" panose="020B0503020102020204" pitchFamily="34" charset="0"/>
              </a:rPr>
              <a:t>Are pupils taught in sets for science?</a:t>
            </a:r>
            <a:endParaRPr lang="en-GB" b="1" dirty="0">
              <a:solidFill>
                <a:srgbClr val="00B0F0"/>
              </a:solidFill>
              <a:latin typeface="Franklin Gothic Book" panose="020B0503020102020204" pitchFamily="34" charset="0"/>
            </a:endParaRPr>
          </a:p>
        </p:txBody>
      </p:sp>
      <p:sp>
        <p:nvSpPr>
          <p:cNvPr id="3" name="Content Placeholder 2"/>
          <p:cNvSpPr>
            <a:spLocks noGrp="1"/>
          </p:cNvSpPr>
          <p:nvPr>
            <p:ph idx="1"/>
          </p:nvPr>
        </p:nvSpPr>
        <p:spPr/>
        <p:txBody>
          <a:bodyPr>
            <a:normAutofit/>
          </a:bodyPr>
          <a:lstStyle/>
          <a:p>
            <a:r>
              <a:rPr lang="en-GB" sz="2400" dirty="0" smtClean="0"/>
              <a:t>Pupils are taught in mixed ability groups for all science lessons, at KS2 and KS3. Lessons are differentiated to allow all pupils to make good progress and are designed to stimulate and challenge learners of all abilities.</a:t>
            </a:r>
          </a:p>
          <a:p>
            <a:endParaRPr lang="en-GB" sz="2400" dirty="0" smtClean="0"/>
          </a:p>
          <a:p>
            <a:r>
              <a:rPr lang="en-GB" sz="2400" dirty="0" smtClean="0"/>
              <a:t>At GEMS, we make good use of the science labs, exploring science principles and theories with the use of practical work and theoretical understanding.</a:t>
            </a:r>
            <a:endParaRPr lang="en-GB" sz="2400" dirty="0"/>
          </a:p>
        </p:txBody>
      </p:sp>
    </p:spTree>
    <p:extLst>
      <p:ext uri="{BB962C8B-B14F-4D97-AF65-F5344CB8AC3E}">
        <p14:creationId xmlns:p14="http://schemas.microsoft.com/office/powerpoint/2010/main" val="3489342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FF00"/>
                </a:solidFill>
                <a:latin typeface="Franklin Gothic Book" panose="020B0503020102020204" pitchFamily="34" charset="0"/>
              </a:rPr>
              <a:t>Which topics are covered?</a:t>
            </a:r>
            <a:endParaRPr lang="en-GB" b="1" dirty="0">
              <a:solidFill>
                <a:srgbClr val="FFFF00"/>
              </a:solidFill>
              <a:latin typeface="Franklin Gothic Book" panose="020B0503020102020204" pitchFamily="34" charset="0"/>
            </a:endParaRPr>
          </a:p>
        </p:txBody>
      </p:sp>
      <p:sp>
        <p:nvSpPr>
          <p:cNvPr id="3" name="Content Placeholder 2"/>
          <p:cNvSpPr>
            <a:spLocks noGrp="1"/>
          </p:cNvSpPr>
          <p:nvPr>
            <p:ph sz="half" idx="1"/>
          </p:nvPr>
        </p:nvSpPr>
        <p:spPr/>
        <p:txBody>
          <a:bodyPr/>
          <a:lstStyle/>
          <a:p>
            <a:r>
              <a:rPr lang="en-GB" dirty="0" smtClean="0"/>
              <a:t>A range of topics are covered over KS2 and KS3 in science.</a:t>
            </a:r>
          </a:p>
          <a:p>
            <a:r>
              <a:rPr lang="en-GB" dirty="0" smtClean="0"/>
              <a:t>At the beginning of every school year, we start by looking at safety in science lessons.</a:t>
            </a:r>
          </a:p>
          <a:p>
            <a:r>
              <a:rPr lang="en-GB" dirty="0" smtClean="0"/>
              <a:t>In the Autumn term, we study Chemistry topics.</a:t>
            </a:r>
          </a:p>
          <a:p>
            <a:r>
              <a:rPr lang="en-GB" dirty="0" smtClean="0"/>
              <a:t>In the Spring term, we study Biology topics.</a:t>
            </a:r>
          </a:p>
          <a:p>
            <a:r>
              <a:rPr lang="en-GB" dirty="0" smtClean="0"/>
              <a:t>In the Summer term, we study Physics topics.</a:t>
            </a:r>
            <a:endParaRPr lang="en-GB" dirty="0"/>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3560550341"/>
              </p:ext>
            </p:extLst>
          </p:nvPr>
        </p:nvGraphicFramePr>
        <p:xfrm>
          <a:off x="6912311" y="1822546"/>
          <a:ext cx="4282557" cy="4732494"/>
        </p:xfrm>
        <a:graphic>
          <a:graphicData uri="http://schemas.openxmlformats.org/drawingml/2006/table">
            <a:tbl>
              <a:tblPr firstRow="1" firstCol="1" bandRow="1"/>
              <a:tblGrid>
                <a:gridCol w="964671">
                  <a:extLst>
                    <a:ext uri="{9D8B030D-6E8A-4147-A177-3AD203B41FA5}">
                      <a16:colId xmlns:a16="http://schemas.microsoft.com/office/drawing/2014/main" val="4207075097"/>
                    </a:ext>
                  </a:extLst>
                </a:gridCol>
                <a:gridCol w="1025225">
                  <a:extLst>
                    <a:ext uri="{9D8B030D-6E8A-4147-A177-3AD203B41FA5}">
                      <a16:colId xmlns:a16="http://schemas.microsoft.com/office/drawing/2014/main" val="626876874"/>
                    </a:ext>
                  </a:extLst>
                </a:gridCol>
                <a:gridCol w="1182244">
                  <a:extLst>
                    <a:ext uri="{9D8B030D-6E8A-4147-A177-3AD203B41FA5}">
                      <a16:colId xmlns:a16="http://schemas.microsoft.com/office/drawing/2014/main" val="3253750956"/>
                    </a:ext>
                  </a:extLst>
                </a:gridCol>
                <a:gridCol w="1110417">
                  <a:extLst>
                    <a:ext uri="{9D8B030D-6E8A-4147-A177-3AD203B41FA5}">
                      <a16:colId xmlns:a16="http://schemas.microsoft.com/office/drawing/2014/main" val="2420669660"/>
                    </a:ext>
                  </a:extLst>
                </a:gridCol>
              </a:tblGrid>
              <a:tr h="120848">
                <a:tc>
                  <a:txBody>
                    <a:bodyPr/>
                    <a:lstStyle/>
                    <a:p>
                      <a:pPr>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Autumn Term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Spring Term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Summer Term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5748581"/>
                  </a:ext>
                </a:extLst>
              </a:tr>
              <a:tr h="1208483">
                <a:tc>
                  <a:txBody>
                    <a:bodyPr/>
                    <a:lstStyle/>
                    <a:p>
                      <a:pPr algn="ctr">
                        <a:lnSpc>
                          <a:spcPct val="115000"/>
                        </a:lnSpc>
                        <a:spcAft>
                          <a:spcPts val="0"/>
                        </a:spcAft>
                      </a:pPr>
                      <a:r>
                        <a:rPr lang="en-GB" sz="1200" b="1" dirty="0">
                          <a:effectLst/>
                          <a:latin typeface="Comic Sans MS" panose="030F0702030302020204" pitchFamily="66" charset="0"/>
                          <a:ea typeface="Calibri" panose="020F0502020204030204" pitchFamily="34" charset="0"/>
                          <a:cs typeface="Times New Roman" panose="02020603050405020304" pitchFamily="18" charset="0"/>
                        </a:rPr>
                        <a:t>Year 5</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Arial" panose="020B0604020202020204" pitchFamily="34" charset="0"/>
                        <a:buChar char="•"/>
                        <a:tabLst>
                          <a:tab pos="457200" algn="l"/>
                        </a:tabLst>
                      </a:pPr>
                      <a:r>
                        <a:rPr lang="en-GB" sz="700" b="1">
                          <a:effectLst/>
                          <a:latin typeface="Comic Sans MS" panose="030F0702030302020204" pitchFamily="66" charset="0"/>
                          <a:ea typeface="Calibri" panose="020F0502020204030204" pitchFamily="34" charset="0"/>
                          <a:cs typeface="Times New Roman" panose="02020603050405020304" pitchFamily="18" charset="0"/>
                        </a:rPr>
                        <a:t>Safety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Arial" panose="020B0604020202020204" pitchFamily="34"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Changes of state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Arial" panose="020B0604020202020204" pitchFamily="34"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Simple separation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Arial" panose="020B0604020202020204" pitchFamily="34"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Materials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Arial" panose="020B0604020202020204" pitchFamily="34"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Reversible/ irreversible processes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Living things and habitats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Animal Classification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Food webs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Light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Earth and space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7783649"/>
                  </a:ext>
                </a:extLst>
              </a:tr>
              <a:tr h="1087635">
                <a:tc>
                  <a:txBody>
                    <a:bodyPr/>
                    <a:lstStyle/>
                    <a:p>
                      <a:pPr algn="ctr">
                        <a:lnSpc>
                          <a:spcPct val="115000"/>
                        </a:lnSpc>
                        <a:spcAft>
                          <a:spcPts val="0"/>
                        </a:spcAft>
                      </a:pPr>
                      <a:r>
                        <a:rPr lang="en-GB" sz="1200" b="1">
                          <a:effectLst/>
                          <a:latin typeface="Comic Sans MS" panose="030F0702030302020204" pitchFamily="66" charset="0"/>
                          <a:ea typeface="Calibri" panose="020F0502020204030204" pitchFamily="34" charset="0"/>
                          <a:cs typeface="Times New Roman" panose="02020603050405020304" pitchFamily="18" charset="0"/>
                        </a:rPr>
                        <a:t>Year 6</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Times New Roman" panose="02020603050405020304" pitchFamily="18" charset="0"/>
                        <a:buChar char="•"/>
                        <a:tabLst>
                          <a:tab pos="457200" algn="l"/>
                        </a:tabLst>
                      </a:pPr>
                      <a:r>
                        <a:rPr lang="en-GB" sz="700" b="1">
                          <a:effectLst/>
                          <a:latin typeface="Comic Sans MS" panose="030F0702030302020204" pitchFamily="66" charset="0"/>
                          <a:ea typeface="Calibri" panose="020F0502020204030204" pitchFamily="34" charset="0"/>
                          <a:cs typeface="Times New Roman" panose="02020603050405020304" pitchFamily="18" charset="0"/>
                        </a:rPr>
                        <a:t>Safety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Materials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Complex separating techniques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Dissolving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Bunsen Burner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Arial" panose="020B0604020202020204" pitchFamily="34"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Lifecycles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Arial" panose="020B0604020202020204" pitchFamily="34"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Life processes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Arial" panose="020B0604020202020204" pitchFamily="34"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Adaptation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Arial" panose="020B0604020202020204" pitchFamily="34"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Variation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Arial" panose="020B0604020202020204" pitchFamily="34"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Symbol" panose="05050102010706020507" pitchFamily="18" charset="2"/>
                        <a:buChar char=""/>
                      </a:pPr>
                      <a:r>
                        <a:rPr lang="en-GB" sz="7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Forces</a:t>
                      </a:r>
                      <a:endParaRPr lang="en-GB" sz="7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sz="7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Simple electricity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i="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83488848"/>
                  </a:ext>
                </a:extLst>
              </a:tr>
              <a:tr h="1087635">
                <a:tc>
                  <a:txBody>
                    <a:bodyPr/>
                    <a:lstStyle/>
                    <a:p>
                      <a:pPr algn="ctr">
                        <a:lnSpc>
                          <a:spcPct val="115000"/>
                        </a:lnSpc>
                        <a:spcAft>
                          <a:spcPts val="0"/>
                        </a:spcAft>
                      </a:pPr>
                      <a:r>
                        <a:rPr lang="en-GB" sz="1200" b="1">
                          <a:effectLst/>
                          <a:latin typeface="Comic Sans MS" panose="030F0702030302020204" pitchFamily="66" charset="0"/>
                          <a:ea typeface="Calibri" panose="020F0502020204030204" pitchFamily="34" charset="0"/>
                          <a:cs typeface="Times New Roman" panose="02020603050405020304" pitchFamily="18" charset="0"/>
                        </a:rPr>
                        <a:t>Year 7</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Times New Roman" panose="02020603050405020304" pitchFamily="18" charset="0"/>
                        <a:buChar char="•"/>
                        <a:tabLst>
                          <a:tab pos="457200" algn="l"/>
                        </a:tabLst>
                      </a:pPr>
                      <a:r>
                        <a:rPr lang="en-GB" sz="700" b="1">
                          <a:effectLst/>
                          <a:latin typeface="Comic Sans MS" panose="030F0702030302020204" pitchFamily="66" charset="0"/>
                          <a:ea typeface="Calibri" panose="020F0502020204030204" pitchFamily="34" charset="0"/>
                          <a:cs typeface="Times New Roman" panose="02020603050405020304" pitchFamily="18" charset="0"/>
                        </a:rPr>
                        <a:t>Safety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Particle model of solids liquids and gases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Acid and Alkalis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Body systems and organs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Cells and Microscope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Photosynthesis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Electricity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Heating and cooling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Earth and Space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1497649"/>
                  </a:ext>
                </a:extLst>
              </a:tr>
              <a:tr h="1191219">
                <a:tc>
                  <a:txBody>
                    <a:bodyPr/>
                    <a:lstStyle/>
                    <a:p>
                      <a:pPr algn="ctr">
                        <a:lnSpc>
                          <a:spcPct val="115000"/>
                        </a:lnSpc>
                        <a:spcAft>
                          <a:spcPts val="0"/>
                        </a:spcAft>
                      </a:pPr>
                      <a:r>
                        <a:rPr lang="en-GB" sz="1200" b="1">
                          <a:effectLst/>
                          <a:latin typeface="Comic Sans MS" panose="030F0702030302020204" pitchFamily="66" charset="0"/>
                          <a:ea typeface="Calibri" panose="020F0502020204030204" pitchFamily="34" charset="0"/>
                          <a:cs typeface="Times New Roman" panose="02020603050405020304" pitchFamily="18" charset="0"/>
                        </a:rPr>
                        <a:t>Year 8</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Times New Roman" panose="02020603050405020304" pitchFamily="18" charset="0"/>
                        <a:buChar char="•"/>
                        <a:tabLst>
                          <a:tab pos="457200" algn="l"/>
                        </a:tabLst>
                      </a:pPr>
                      <a:r>
                        <a:rPr lang="en-GB" sz="700" b="1">
                          <a:effectLst/>
                          <a:latin typeface="Comic Sans MS" panose="030F0702030302020204" pitchFamily="66" charset="0"/>
                          <a:ea typeface="Calibri" panose="020F0502020204030204" pitchFamily="34" charset="0"/>
                          <a:cs typeface="Times New Roman" panose="02020603050405020304" pitchFamily="18" charset="0"/>
                        </a:rPr>
                        <a:t>Safety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Chemistry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en-GB" sz="5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Atoms and elements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Wingdings" panose="05000000000000000000" pitchFamily="2" charset="2"/>
                        <a:buChar char=""/>
                      </a:pPr>
                      <a:r>
                        <a:rPr lang="en-GB" sz="5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Compounds and mixtures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F0"/>
                          </a:solidFill>
                          <a:effectLst/>
                          <a:latin typeface="Comic Sans MS" panose="030F0702030302020204" pitchFamily="66" charset="0"/>
                          <a:ea typeface="Calibri" panose="020F0502020204030204" pitchFamily="34" charset="0"/>
                          <a:cs typeface="Times New Roman" panose="02020603050405020304" pitchFamily="18" charset="0"/>
                        </a:rPr>
                        <a:t>Earth science and the rock cycle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228600">
                        <a:lnSpc>
                          <a:spcPct val="115000"/>
                        </a:lnSpc>
                        <a:spcAft>
                          <a:spcPts val="0"/>
                        </a:spcAft>
                      </a:pPr>
                      <a:r>
                        <a:rPr lang="en-GB" sz="70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Reproduction and genetics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Food and Digestion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Respiration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The Heart and circulation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700">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nSpc>
                          <a:spcPct val="115000"/>
                        </a:lnSpc>
                        <a:spcAft>
                          <a:spcPts val="0"/>
                        </a:spcAft>
                        <a:buFont typeface="Times New Roman" panose="02020603050405020304" pitchFamily="18" charset="0"/>
                        <a:buChar char="•"/>
                        <a:tabLst>
                          <a:tab pos="457200" algn="l"/>
                        </a:tabLst>
                      </a:pPr>
                      <a:r>
                        <a:rPr lang="en-GB" sz="7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Forces</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Times New Roman" panose="02020603050405020304" pitchFamily="18" charset="0"/>
                        <a:buChar char="•"/>
                        <a:tabLst>
                          <a:tab pos="457200" algn="l"/>
                        </a:tabLst>
                      </a:pPr>
                      <a:r>
                        <a:rPr lang="en-GB" sz="7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Energy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0586" marR="40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6277420"/>
                  </a:ext>
                </a:extLst>
              </a:tr>
            </a:tbl>
          </a:graphicData>
        </a:graphic>
      </p:graphicFrame>
    </p:spTree>
    <p:extLst>
      <p:ext uri="{BB962C8B-B14F-4D97-AF65-F5344CB8AC3E}">
        <p14:creationId xmlns:p14="http://schemas.microsoft.com/office/powerpoint/2010/main" val="42184344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92D050"/>
                </a:solidFill>
                <a:latin typeface="Franklin Gothic Book" panose="020B0503020102020204" pitchFamily="34" charset="0"/>
              </a:rPr>
              <a:t>Is there any specialist equipment required for science lessons?</a:t>
            </a:r>
            <a:endParaRPr lang="en-GB" b="1" dirty="0">
              <a:solidFill>
                <a:srgbClr val="92D050"/>
              </a:solidFill>
              <a:latin typeface="Franklin Gothic Book" panose="020B0503020102020204" pitchFamily="34" charset="0"/>
            </a:endParaRPr>
          </a:p>
        </p:txBody>
      </p:sp>
      <p:sp>
        <p:nvSpPr>
          <p:cNvPr id="3" name="Content Placeholder 2"/>
          <p:cNvSpPr>
            <a:spLocks noGrp="1"/>
          </p:cNvSpPr>
          <p:nvPr>
            <p:ph idx="1"/>
          </p:nvPr>
        </p:nvSpPr>
        <p:spPr/>
        <p:txBody>
          <a:bodyPr>
            <a:normAutofit/>
          </a:bodyPr>
          <a:lstStyle/>
          <a:p>
            <a:r>
              <a:rPr lang="en-GB" sz="2800" dirty="0" smtClean="0"/>
              <a:t>There is no specialist equipment required for science lessons.</a:t>
            </a:r>
          </a:p>
          <a:p>
            <a:endParaRPr lang="en-GB" sz="2800" dirty="0" smtClean="0"/>
          </a:p>
          <a:p>
            <a:r>
              <a:rPr lang="en-GB" sz="2800" dirty="0" smtClean="0"/>
              <a:t>Goggles will be provided for practical work.</a:t>
            </a:r>
          </a:p>
          <a:p>
            <a:endParaRPr lang="en-GB" sz="2800" dirty="0" smtClean="0"/>
          </a:p>
          <a:p>
            <a:r>
              <a:rPr lang="en-GB" sz="2800" dirty="0" smtClean="0"/>
              <a:t>Any pupil with long hair will be asked to tie hair up during practical lessons.</a:t>
            </a:r>
            <a:endParaRPr lang="en-GB" sz="2800" dirty="0"/>
          </a:p>
        </p:txBody>
      </p:sp>
    </p:spTree>
    <p:extLst>
      <p:ext uri="{BB962C8B-B14F-4D97-AF65-F5344CB8AC3E}">
        <p14:creationId xmlns:p14="http://schemas.microsoft.com/office/powerpoint/2010/main" val="1325894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9966FF"/>
                </a:solidFill>
                <a:latin typeface="Franklin Gothic Book" panose="020B0503020102020204" pitchFamily="34" charset="0"/>
              </a:rPr>
              <a:t>What science clubs do we have?</a:t>
            </a:r>
            <a:endParaRPr lang="en-GB" b="1" dirty="0">
              <a:solidFill>
                <a:srgbClr val="9966FF"/>
              </a:solidFill>
              <a:latin typeface="Franklin Gothic Book" panose="020B0503020102020204" pitchFamily="34" charset="0"/>
            </a:endParaRPr>
          </a:p>
        </p:txBody>
      </p:sp>
      <p:sp>
        <p:nvSpPr>
          <p:cNvPr id="3" name="Content Placeholder 2"/>
          <p:cNvSpPr>
            <a:spLocks noGrp="1"/>
          </p:cNvSpPr>
          <p:nvPr>
            <p:ph idx="1"/>
          </p:nvPr>
        </p:nvSpPr>
        <p:spPr/>
        <p:txBody>
          <a:bodyPr/>
          <a:lstStyle/>
          <a:p>
            <a:r>
              <a:rPr lang="en-GB" dirty="0" smtClean="0"/>
              <a:t>There is a science club run on a Monday and Wednesday lunch time, this starts after October half-term and runs until May half-term.</a:t>
            </a:r>
          </a:p>
          <a:p>
            <a:endParaRPr lang="en-GB" dirty="0" smtClean="0"/>
          </a:p>
          <a:p>
            <a:r>
              <a:rPr lang="en-GB" dirty="0" smtClean="0"/>
              <a:t>In the club, we look at various STEM science projects and carry out practical investigations and activities.</a:t>
            </a:r>
          </a:p>
          <a:p>
            <a:endParaRPr lang="en-GB" dirty="0"/>
          </a:p>
          <a:p>
            <a:r>
              <a:rPr lang="en-GB" dirty="0" smtClean="0"/>
              <a:t>The club is for Year 6 in the Autumn term, Year 7 and 8 in the Spring term, and Year 5 in the Summer term.</a:t>
            </a:r>
          </a:p>
          <a:p>
            <a:endParaRPr lang="en-GB" dirty="0"/>
          </a:p>
          <a:p>
            <a:r>
              <a:rPr lang="en-GB" dirty="0" smtClean="0"/>
              <a:t>The club is open to any child who has an interest in science.</a:t>
            </a:r>
            <a:endParaRPr lang="en-GB" dirty="0"/>
          </a:p>
        </p:txBody>
      </p:sp>
    </p:spTree>
    <p:extLst>
      <p:ext uri="{BB962C8B-B14F-4D97-AF65-F5344CB8AC3E}">
        <p14:creationId xmlns:p14="http://schemas.microsoft.com/office/powerpoint/2010/main" val="4015448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66"/>
                </a:solidFill>
                <a:latin typeface="Franklin Gothic Book" panose="020B0503020102020204" pitchFamily="34" charset="0"/>
              </a:rPr>
              <a:t>How often is homework set?</a:t>
            </a:r>
            <a:endParaRPr lang="en-GB" b="1" dirty="0">
              <a:solidFill>
                <a:srgbClr val="FF0066"/>
              </a:solidFill>
              <a:latin typeface="Franklin Gothic Book" panose="020B0503020102020204" pitchFamily="34" charset="0"/>
            </a:endParaRPr>
          </a:p>
        </p:txBody>
      </p:sp>
      <p:sp>
        <p:nvSpPr>
          <p:cNvPr id="3" name="Content Placeholder 2"/>
          <p:cNvSpPr>
            <a:spLocks noGrp="1"/>
          </p:cNvSpPr>
          <p:nvPr>
            <p:ph idx="1"/>
          </p:nvPr>
        </p:nvSpPr>
        <p:spPr/>
        <p:txBody>
          <a:bodyPr/>
          <a:lstStyle/>
          <a:p>
            <a:r>
              <a:rPr lang="en-GB" dirty="0" smtClean="0"/>
              <a:t>Homework in Science is set to support and reinforce learning done in the classroom, the homework will be a combination of projects, booklets and online work.</a:t>
            </a:r>
          </a:p>
          <a:p>
            <a:endParaRPr lang="en-GB" dirty="0" smtClean="0"/>
          </a:p>
          <a:p>
            <a:r>
              <a:rPr lang="en-GB" dirty="0" smtClean="0"/>
              <a:t>In KS2, homework is set on a half-termly basis, with a booklet for the pupil to complete as the topics are worked through in class. </a:t>
            </a:r>
            <a:endParaRPr lang="en-GB" dirty="0"/>
          </a:p>
          <a:p>
            <a:endParaRPr lang="en-GB" dirty="0" smtClean="0"/>
          </a:p>
          <a:p>
            <a:r>
              <a:rPr lang="en-GB" dirty="0" smtClean="0"/>
              <a:t>In KS3, homework will be a combination of online tasks and more in-depth projects in which pupils are given a number of weeks for completion.</a:t>
            </a:r>
            <a:endParaRPr lang="en-GB" dirty="0"/>
          </a:p>
        </p:txBody>
      </p:sp>
    </p:spTree>
    <p:extLst>
      <p:ext uri="{BB962C8B-B14F-4D97-AF65-F5344CB8AC3E}">
        <p14:creationId xmlns:p14="http://schemas.microsoft.com/office/powerpoint/2010/main" val="3681544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979714"/>
            <a:ext cx="8610600" cy="960121"/>
          </a:xfrm>
        </p:spPr>
        <p:txBody>
          <a:bodyPr>
            <a:normAutofit fontScale="90000"/>
          </a:bodyPr>
          <a:lstStyle/>
          <a:p>
            <a:r>
              <a:rPr lang="en-GB" b="1" dirty="0" smtClean="0">
                <a:solidFill>
                  <a:srgbClr val="00B050"/>
                </a:solidFill>
                <a:latin typeface="Franklin Gothic Book" panose="020B0503020102020204" pitchFamily="34" charset="0"/>
              </a:rPr>
              <a:t>How do we assess pupil s in science?</a:t>
            </a:r>
            <a:endParaRPr lang="en-GB" b="1" dirty="0">
              <a:solidFill>
                <a:srgbClr val="00B050"/>
              </a:solidFill>
              <a:latin typeface="Franklin Gothic Book" panose="020B0503020102020204" pitchFamily="34" charset="0"/>
            </a:endParaRPr>
          </a:p>
        </p:txBody>
      </p:sp>
      <p:sp>
        <p:nvSpPr>
          <p:cNvPr id="3" name="Content Placeholder 2"/>
          <p:cNvSpPr>
            <a:spLocks noGrp="1"/>
          </p:cNvSpPr>
          <p:nvPr>
            <p:ph idx="1"/>
          </p:nvPr>
        </p:nvSpPr>
        <p:spPr/>
        <p:txBody>
          <a:bodyPr/>
          <a:lstStyle/>
          <a:p>
            <a:r>
              <a:rPr lang="en-GB" dirty="0" smtClean="0"/>
              <a:t>Each topic has a set of targets, and at the end of each topic, pupils complete a review of their understanding with questions which are linked to their targets.</a:t>
            </a:r>
          </a:p>
          <a:p>
            <a:r>
              <a:rPr lang="en-GB" dirty="0" smtClean="0"/>
              <a:t>At the end of each term, pupils will complete a test to consolidate their learning.</a:t>
            </a:r>
          </a:p>
          <a:p>
            <a:endParaRPr lang="en-GB" dirty="0" smtClean="0"/>
          </a:p>
          <a:p>
            <a:r>
              <a:rPr lang="en-GB" dirty="0" smtClean="0"/>
              <a:t>At the start of KS2, there is a year 5 baseline test. This covers all science topics taught in years 1-4.</a:t>
            </a:r>
          </a:p>
          <a:p>
            <a:r>
              <a:rPr lang="en-GB" dirty="0" smtClean="0"/>
              <a:t>At the end of KS3, there is a High school test. This covers all science topics taught in years 5-8. </a:t>
            </a:r>
            <a:endParaRPr lang="en-GB" dirty="0"/>
          </a:p>
        </p:txBody>
      </p:sp>
    </p:spTree>
    <p:extLst>
      <p:ext uri="{BB962C8B-B14F-4D97-AF65-F5344CB8AC3E}">
        <p14:creationId xmlns:p14="http://schemas.microsoft.com/office/powerpoint/2010/main" val="3969994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979714"/>
            <a:ext cx="8610600" cy="960121"/>
          </a:xfrm>
        </p:spPr>
        <p:txBody>
          <a:bodyPr>
            <a:normAutofit/>
          </a:bodyPr>
          <a:lstStyle/>
          <a:p>
            <a:r>
              <a:rPr lang="en-GB" b="1" dirty="0" smtClean="0">
                <a:solidFill>
                  <a:srgbClr val="FF6600"/>
                </a:solidFill>
                <a:latin typeface="Franklin Gothic Book" panose="020B0503020102020204" pitchFamily="34" charset="0"/>
              </a:rPr>
              <a:t>Any further questions?</a:t>
            </a:r>
            <a:endParaRPr lang="en-GB" b="1" dirty="0">
              <a:solidFill>
                <a:srgbClr val="FF6600"/>
              </a:solidFill>
              <a:latin typeface="Franklin Gothic Book" panose="020B0503020102020204" pitchFamily="34" charset="0"/>
            </a:endParaRPr>
          </a:p>
        </p:txBody>
      </p:sp>
      <p:sp>
        <p:nvSpPr>
          <p:cNvPr id="3" name="Content Placeholder 2"/>
          <p:cNvSpPr>
            <a:spLocks noGrp="1"/>
          </p:cNvSpPr>
          <p:nvPr>
            <p:ph idx="1"/>
          </p:nvPr>
        </p:nvSpPr>
        <p:spPr/>
        <p:txBody>
          <a:bodyPr/>
          <a:lstStyle/>
          <a:p>
            <a:r>
              <a:rPr lang="en-GB" sz="3200" dirty="0" smtClean="0"/>
              <a:t>If you have any further questions, please call or email Mrs. Scollen in the Science department.</a:t>
            </a:r>
          </a:p>
          <a:p>
            <a:pPr marL="0" indent="0" algn="ctr">
              <a:buNone/>
            </a:pPr>
            <a:r>
              <a:rPr lang="en-GB" dirty="0" smtClean="0">
                <a:hlinkClick r:id="rId2"/>
              </a:rPr>
              <a:t>karen.scollen@gosfortheast.Newcastle.sch.uk</a:t>
            </a:r>
            <a:endParaRPr lang="en-GB" dirty="0" smtClean="0"/>
          </a:p>
          <a:p>
            <a:pPr marL="0" indent="0" algn="ctr">
              <a:buNone/>
            </a:pPr>
            <a:endParaRPr lang="en-GB" dirty="0"/>
          </a:p>
          <a:p>
            <a:pPr marL="0" indent="0" algn="ctr">
              <a:buNone/>
            </a:pPr>
            <a:endParaRPr lang="en-GB" dirty="0" smtClean="0"/>
          </a:p>
          <a:p>
            <a:pPr marL="0" indent="0" algn="ctr">
              <a:buNone/>
            </a:pPr>
            <a:r>
              <a:rPr lang="en-GB" sz="3600" i="1" dirty="0" smtClean="0"/>
              <a:t>Mrs. Scollen, Miss Hudson and Mr. Waddell look forward to welcoming you to GEMS!</a:t>
            </a:r>
          </a:p>
        </p:txBody>
      </p:sp>
    </p:spTree>
    <p:extLst>
      <p:ext uri="{BB962C8B-B14F-4D97-AF65-F5344CB8AC3E}">
        <p14:creationId xmlns:p14="http://schemas.microsoft.com/office/powerpoint/2010/main" val="3568877230"/>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C7DAF506DCB54D923E43A111A54897" ma:contentTypeVersion="14" ma:contentTypeDescription="Create a new document." ma:contentTypeScope="" ma:versionID="44aa5e0d70c88a88f54ca26526fd14ee">
  <xsd:schema xmlns:xsd="http://www.w3.org/2001/XMLSchema" xmlns:xs="http://www.w3.org/2001/XMLSchema" xmlns:p="http://schemas.microsoft.com/office/2006/metadata/properties" xmlns:ns2="3fcd65f5-c5e0-4f93-869d-8c2f12f02c60" xmlns:ns3="055c5e5f-3606-4346-8b7a-8d6f8f552d7d" targetNamespace="http://schemas.microsoft.com/office/2006/metadata/properties" ma:root="true" ma:fieldsID="ec82481288af861b183ab5437d6e10ce" ns2:_="" ns3:_="">
    <xsd:import namespace="3fcd65f5-c5e0-4f93-869d-8c2f12f02c60"/>
    <xsd:import namespace="055c5e5f-3606-4346-8b7a-8d6f8f552d7d"/>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AutoKeyPoints" minOccurs="0"/>
                <xsd:element ref="ns3:MediaServiceKeyPoint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cd65f5-c5e0-4f93-869d-8c2f12f02c6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55c5e5f-3606-4346-8b7a-8d6f8f552d7d"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MediaServiceAutoTags" ma:internalName="MediaServiceAutoTags" ma:readOnly="true">
      <xsd:simpleType>
        <xsd:restriction base="dms:Text"/>
      </xsd:simpleType>
    </xsd:element>
    <xsd:element name="MediaServiceLocation" ma:index="16" nillable="true" ma:displayName="MediaServic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CB4B7D1-0137-4E87-BE2B-D8422F003111}"/>
</file>

<file path=customXml/itemProps2.xml><?xml version="1.0" encoding="utf-8"?>
<ds:datastoreItem xmlns:ds="http://schemas.openxmlformats.org/officeDocument/2006/customXml" ds:itemID="{20A49CCF-8331-41A3-8527-B960388AED8E}"/>
</file>

<file path=customXml/itemProps3.xml><?xml version="1.0" encoding="utf-8"?>
<ds:datastoreItem xmlns:ds="http://schemas.openxmlformats.org/officeDocument/2006/customXml" ds:itemID="{35300A4A-B42A-4536-8D6C-CBC2BD171276}"/>
</file>

<file path=docProps/app.xml><?xml version="1.0" encoding="utf-8"?>
<Properties xmlns="http://schemas.openxmlformats.org/officeDocument/2006/extended-properties" xmlns:vt="http://schemas.openxmlformats.org/officeDocument/2006/docPropsVTypes">
  <Template>TM04033937[[fn=Vapor Trail]]</Template>
  <TotalTime>50</TotalTime>
  <Words>708</Words>
  <Application>Microsoft Office PowerPoint</Application>
  <PresentationFormat>Widescreen</PresentationFormat>
  <Paragraphs>114</Paragraphs>
  <Slides>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Arial</vt:lpstr>
      <vt:lpstr>Calibri</vt:lpstr>
      <vt:lpstr>Century Gothic</vt:lpstr>
      <vt:lpstr>Comic Sans MS</vt:lpstr>
      <vt:lpstr>Franklin Gothic Book</vt:lpstr>
      <vt:lpstr>Symbol</vt:lpstr>
      <vt:lpstr>Times New Roman</vt:lpstr>
      <vt:lpstr>Wingdings</vt:lpstr>
      <vt:lpstr>Vapor Trail</vt:lpstr>
      <vt:lpstr>SCIENCE</vt:lpstr>
      <vt:lpstr>How many lessons will we have?</vt:lpstr>
      <vt:lpstr>Are pupils taught in sets for science?</vt:lpstr>
      <vt:lpstr>Which topics are covered?</vt:lpstr>
      <vt:lpstr>Is there any specialist equipment required for science lessons?</vt:lpstr>
      <vt:lpstr>What science clubs do we have?</vt:lpstr>
      <vt:lpstr>How often is homework set?</vt:lpstr>
      <vt:lpstr>How do we assess pupil s in science?</vt:lpstr>
      <vt:lpstr>Any further questions?</vt:lpstr>
    </vt:vector>
  </TitlesOfParts>
  <Company>Gosforth East Middle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dc:title>
  <dc:creator>Scollen, Karen</dc:creator>
  <cp:lastModifiedBy>Williams, Mark</cp:lastModifiedBy>
  <cp:revision>1</cp:revision>
  <dcterms:created xsi:type="dcterms:W3CDTF">2020-10-22T14:54:08Z</dcterms:created>
  <dcterms:modified xsi:type="dcterms:W3CDTF">2020-10-23T07:29:13Z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0x01010045C7DAF506DCB54D923E43A111A54897</vt:lpwstr>
  </property>
  <property fmtid="{D5CDD505-2E9C-101B-9397-08002B2CF9AE}" pid="3" name="Order">
    <vt:r8>64400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TemplateUrl">
    <vt:lpwstr/>
  </property>
  <property fmtid="{D5CDD505-2E9C-101B-9397-08002B2CF9AE}" pid="9" name="ComplianceAssetId">
    <vt:lpwstr/>
  </property>
</Properties>
</file>